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Roboto" panose="02000000000000000000" pitchFamily="2"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34D8B4-CEB5-460F-8B23-53F71863AE8E}">
  <a:tblStyle styleId="{8F34D8B4-CEB5-460F-8B23-53F71863AE8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98" d="100"/>
          <a:sy n="98" d="100"/>
        </p:scale>
        <p:origin x="1037"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f8d2592e7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f8d2592e7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f8d2592e78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f8d2592e7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f8d2592e78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f8d2592e7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03b73dd0a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03b73dd0a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8af9755ce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f8af9755ce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f8af9755c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f8af9755c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f8af9755ce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f8af9755ce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f8af9755ce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f8af9755ce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r_67A6-yXF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hyperlink" Target="http://www.youtube.com/watch?v=6i9rWkZuiB8"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155763" y="152400"/>
            <a:ext cx="4204076" cy="4838699"/>
          </a:xfrm>
          <a:prstGeom prst="rect">
            <a:avLst/>
          </a:prstGeom>
          <a:noFill/>
          <a:ln>
            <a:noFill/>
          </a:ln>
        </p:spPr>
      </p:pic>
      <p:sp>
        <p:nvSpPr>
          <p:cNvPr id="55" name="Google Shape;55;p13"/>
          <p:cNvSpPr/>
          <p:nvPr/>
        </p:nvSpPr>
        <p:spPr>
          <a:xfrm>
            <a:off x="222600" y="3888325"/>
            <a:ext cx="4070400" cy="683700"/>
          </a:xfrm>
          <a:prstGeom prst="roundRect">
            <a:avLst>
              <a:gd name="adj" fmla="val 16667"/>
            </a:avLst>
          </a:prstGeom>
          <a:solidFill>
            <a:srgbClr val="FF99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13"/>
          <p:cNvSpPr/>
          <p:nvPr/>
        </p:nvSpPr>
        <p:spPr>
          <a:xfrm>
            <a:off x="3958975" y="1821375"/>
            <a:ext cx="262500" cy="3102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 name="Google Shape;57;p13"/>
          <p:cNvSpPr txBox="1"/>
          <p:nvPr/>
        </p:nvSpPr>
        <p:spPr>
          <a:xfrm>
            <a:off x="222600" y="3999625"/>
            <a:ext cx="3998700" cy="53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a" sz="2600" b="1">
                <a:solidFill>
                  <a:schemeClr val="dk2"/>
                </a:solidFill>
              </a:rPr>
              <a:t>پاییز = مهر - آبان - آذر</a:t>
            </a:r>
            <a:endParaRPr sz="2600" b="1">
              <a:solidFill>
                <a:schemeClr val="dk2"/>
              </a:solidFill>
            </a:endParaRPr>
          </a:p>
        </p:txBody>
      </p:sp>
      <p:sp>
        <p:nvSpPr>
          <p:cNvPr id="58" name="Google Shape;58;p13"/>
          <p:cNvSpPr/>
          <p:nvPr/>
        </p:nvSpPr>
        <p:spPr>
          <a:xfrm>
            <a:off x="2782425" y="4031425"/>
            <a:ext cx="548400" cy="5325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13"/>
          <p:cNvSpPr/>
          <p:nvPr/>
        </p:nvSpPr>
        <p:spPr>
          <a:xfrm>
            <a:off x="294150" y="493775"/>
            <a:ext cx="818700" cy="262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fa" sz="1800" b="1"/>
              <a:t>سپتامبر</a:t>
            </a:r>
            <a:endParaRPr sz="1800" b="1"/>
          </a:p>
        </p:txBody>
      </p:sp>
      <p:sp>
        <p:nvSpPr>
          <p:cNvPr id="60" name="Google Shape;60;p13"/>
          <p:cNvSpPr/>
          <p:nvPr/>
        </p:nvSpPr>
        <p:spPr>
          <a:xfrm>
            <a:off x="3736400" y="1741875"/>
            <a:ext cx="222600" cy="214800"/>
          </a:xfrm>
          <a:prstGeom prst="roundRect">
            <a:avLst>
              <a:gd name="adj" fmla="val 16667"/>
            </a:avLst>
          </a:prstGeom>
          <a:noFill/>
          <a:ln w="28575"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61" name="Google Shape;61;p13"/>
          <p:cNvCxnSpPr>
            <a:endCxn id="56" idx="0"/>
          </p:cNvCxnSpPr>
          <p:nvPr/>
        </p:nvCxnSpPr>
        <p:spPr>
          <a:xfrm>
            <a:off x="2305525" y="644775"/>
            <a:ext cx="1784700" cy="1176600"/>
          </a:xfrm>
          <a:prstGeom prst="straightConnector1">
            <a:avLst/>
          </a:prstGeom>
          <a:noFill/>
          <a:ln w="28575" cap="flat" cmpd="sng">
            <a:solidFill>
              <a:srgbClr val="FF0000"/>
            </a:solidFill>
            <a:prstDash val="solid"/>
            <a:round/>
            <a:headEnd type="none" w="med" len="med"/>
            <a:tailEnd type="none" w="med" len="med"/>
          </a:ln>
        </p:spPr>
      </p:cxnSp>
      <p:cxnSp>
        <p:nvCxnSpPr>
          <p:cNvPr id="62" name="Google Shape;62;p13"/>
          <p:cNvCxnSpPr/>
          <p:nvPr/>
        </p:nvCxnSpPr>
        <p:spPr>
          <a:xfrm>
            <a:off x="1001600" y="567225"/>
            <a:ext cx="2734800" cy="1331700"/>
          </a:xfrm>
          <a:prstGeom prst="straightConnector1">
            <a:avLst/>
          </a:prstGeom>
          <a:noFill/>
          <a:ln w="19050" cap="flat" cmpd="sng">
            <a:solidFill>
              <a:srgbClr val="980000"/>
            </a:solidFill>
            <a:prstDash val="solid"/>
            <a:round/>
            <a:headEnd type="none" w="med" len="med"/>
            <a:tailEnd type="triangle" w="med" len="med"/>
          </a:ln>
        </p:spPr>
      </p:cxnSp>
      <p:pic>
        <p:nvPicPr>
          <p:cNvPr id="63" name="Google Shape;63;p13"/>
          <p:cNvPicPr preferRelativeResize="0"/>
          <p:nvPr/>
        </p:nvPicPr>
        <p:blipFill>
          <a:blip r:embed="rId5">
            <a:alphaModFix/>
          </a:blip>
          <a:stretch>
            <a:fillRect/>
          </a:stretch>
        </p:blipFill>
        <p:spPr>
          <a:xfrm>
            <a:off x="152400" y="3236450"/>
            <a:ext cx="1278550" cy="1722850"/>
          </a:xfrm>
          <a:prstGeom prst="rect">
            <a:avLst/>
          </a:prstGeom>
          <a:noFill/>
          <a:ln>
            <a:noFill/>
          </a:ln>
        </p:spPr>
      </p:pic>
      <p:sp>
        <p:nvSpPr>
          <p:cNvPr id="64" name="Google Shape;64;p13"/>
          <p:cNvSpPr/>
          <p:nvPr/>
        </p:nvSpPr>
        <p:spPr>
          <a:xfrm>
            <a:off x="4396225" y="112275"/>
            <a:ext cx="4690350" cy="532500"/>
          </a:xfrm>
          <a:prstGeom prst="flowChartPunchedTap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 name="Google Shape;65;p13"/>
          <p:cNvSpPr txBox="1"/>
          <p:nvPr/>
        </p:nvSpPr>
        <p:spPr>
          <a:xfrm>
            <a:off x="4491625" y="302975"/>
            <a:ext cx="4595100" cy="2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6" name="Google Shape;66;p13"/>
          <p:cNvSpPr txBox="1"/>
          <p:nvPr/>
        </p:nvSpPr>
        <p:spPr>
          <a:xfrm>
            <a:off x="3959000" y="112275"/>
            <a:ext cx="5120100" cy="397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fa" sz="2000" b="1">
                <a:solidFill>
                  <a:schemeClr val="dk2"/>
                </a:solidFill>
              </a:rPr>
              <a:t>شنبه ۷ مهر ۱۴۰۳خورشیدی = ۲۸ سپتامبر ۲۰۲۴ میلادی</a:t>
            </a:r>
            <a:endParaRPr sz="2000" b="1">
              <a:solidFill>
                <a:schemeClr val="dk2"/>
              </a:solidFill>
            </a:endParaRPr>
          </a:p>
        </p:txBody>
      </p:sp>
      <p:sp>
        <p:nvSpPr>
          <p:cNvPr id="67" name="Google Shape;67;p13"/>
          <p:cNvSpPr/>
          <p:nvPr/>
        </p:nvSpPr>
        <p:spPr>
          <a:xfrm>
            <a:off x="7973625" y="613025"/>
            <a:ext cx="1041300" cy="310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 name="Google Shape;68;p13"/>
          <p:cNvSpPr txBox="1"/>
          <p:nvPr/>
        </p:nvSpPr>
        <p:spPr>
          <a:xfrm>
            <a:off x="8021325" y="567225"/>
            <a:ext cx="945900" cy="2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fa" sz="1800" b="1">
                <a:solidFill>
                  <a:schemeClr val="dk2"/>
                </a:solidFill>
              </a:rPr>
              <a:t>هدف ها</a:t>
            </a:r>
            <a:endParaRPr sz="1800" b="1">
              <a:solidFill>
                <a:schemeClr val="dk2"/>
              </a:solidFill>
            </a:endParaRPr>
          </a:p>
        </p:txBody>
      </p:sp>
      <p:sp>
        <p:nvSpPr>
          <p:cNvPr id="69" name="Google Shape;69;p13"/>
          <p:cNvSpPr/>
          <p:nvPr/>
        </p:nvSpPr>
        <p:spPr>
          <a:xfrm>
            <a:off x="4356475" y="1018475"/>
            <a:ext cx="4690200" cy="3972600"/>
          </a:xfrm>
          <a:prstGeom prst="verticalScrol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p13"/>
          <p:cNvSpPr txBox="1"/>
          <p:nvPr/>
        </p:nvSpPr>
        <p:spPr>
          <a:xfrm>
            <a:off x="5556900" y="1062225"/>
            <a:ext cx="3354900" cy="262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fa" sz="1800" b="1">
                <a:solidFill>
                  <a:schemeClr val="dk2"/>
                </a:solidFill>
              </a:rPr>
              <a:t>امروز من می توانم :</a:t>
            </a:r>
            <a:endParaRPr sz="1800" b="1">
              <a:solidFill>
                <a:schemeClr val="dk2"/>
              </a:solidFill>
            </a:endParaRPr>
          </a:p>
        </p:txBody>
      </p:sp>
      <p:pic>
        <p:nvPicPr>
          <p:cNvPr id="71" name="Google Shape;71;p13"/>
          <p:cNvPicPr preferRelativeResize="0"/>
          <p:nvPr/>
        </p:nvPicPr>
        <p:blipFill>
          <a:blip r:embed="rId6">
            <a:alphaModFix/>
          </a:blip>
          <a:stretch>
            <a:fillRect/>
          </a:stretch>
        </p:blipFill>
        <p:spPr>
          <a:xfrm>
            <a:off x="4396225" y="493775"/>
            <a:ext cx="1446850" cy="1285900"/>
          </a:xfrm>
          <a:prstGeom prst="rect">
            <a:avLst/>
          </a:prstGeom>
          <a:noFill/>
          <a:ln>
            <a:noFill/>
          </a:ln>
        </p:spPr>
      </p:pic>
      <p:pic>
        <p:nvPicPr>
          <p:cNvPr id="72" name="Google Shape;72;p13"/>
          <p:cNvPicPr preferRelativeResize="0"/>
          <p:nvPr/>
        </p:nvPicPr>
        <p:blipFill>
          <a:blip r:embed="rId7">
            <a:alphaModFix/>
          </a:blip>
          <a:stretch>
            <a:fillRect/>
          </a:stretch>
        </p:blipFill>
        <p:spPr>
          <a:xfrm>
            <a:off x="3895525" y="923225"/>
            <a:ext cx="2734800" cy="818650"/>
          </a:xfrm>
          <a:prstGeom prst="rect">
            <a:avLst/>
          </a:prstGeom>
          <a:noFill/>
          <a:ln>
            <a:noFill/>
          </a:ln>
        </p:spPr>
      </p:pic>
      <p:sp>
        <p:nvSpPr>
          <p:cNvPr id="73" name="Google Shape;73;p13"/>
          <p:cNvSpPr txBox="1"/>
          <p:nvPr/>
        </p:nvSpPr>
        <p:spPr>
          <a:xfrm>
            <a:off x="4786325" y="1527975"/>
            <a:ext cx="3747900" cy="2857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fa" sz="1800" b="1">
                <a:solidFill>
                  <a:schemeClr val="dk2"/>
                </a:solidFill>
              </a:rPr>
              <a:t>یک خبر را بگویم و به پرسش ها پاسخ بدهم . نمایش فصل ها را انجام دهم .</a:t>
            </a:r>
            <a:endParaRPr sz="1800" b="1">
              <a:solidFill>
                <a:schemeClr val="dk2"/>
              </a:solidFill>
            </a:endParaRPr>
          </a:p>
          <a:p>
            <a:pPr marL="0" lvl="0" indent="0" algn="r" rtl="1">
              <a:spcBef>
                <a:spcPts val="0"/>
              </a:spcBef>
              <a:spcAft>
                <a:spcPts val="0"/>
              </a:spcAft>
              <a:buNone/>
            </a:pPr>
            <a:r>
              <a:rPr lang="fa" sz="1800" b="1">
                <a:solidFill>
                  <a:schemeClr val="dk2"/>
                </a:solidFill>
              </a:rPr>
              <a:t>با همکلاسیم شعر پاییز را بخوانم و صفت ها را نشان بدهم.</a:t>
            </a:r>
            <a:endParaRPr sz="1800" b="1">
              <a:solidFill>
                <a:schemeClr val="dk2"/>
              </a:solidFill>
            </a:endParaRPr>
          </a:p>
          <a:p>
            <a:pPr marL="0" lvl="0" indent="0" algn="r" rtl="1">
              <a:spcBef>
                <a:spcPts val="0"/>
              </a:spcBef>
              <a:spcAft>
                <a:spcPts val="0"/>
              </a:spcAft>
              <a:buNone/>
            </a:pPr>
            <a:endParaRPr sz="1800" b="1">
              <a:solidFill>
                <a:schemeClr val="dk2"/>
              </a:solidFill>
            </a:endParaRPr>
          </a:p>
          <a:p>
            <a:pPr marL="0" lvl="0" indent="0" algn="r" rtl="1">
              <a:spcBef>
                <a:spcPts val="0"/>
              </a:spcBef>
              <a:spcAft>
                <a:spcPts val="0"/>
              </a:spcAft>
              <a:buNone/>
            </a:pPr>
            <a:r>
              <a:rPr lang="fa" sz="1800" b="1">
                <a:solidFill>
                  <a:schemeClr val="dk2"/>
                </a:solidFill>
              </a:rPr>
              <a:t>با استفاده از برگ های رنگارنگ پاییزی یک منظره پاییزی را نقاشی کنم و سپس در باره ی آن یک بند / پاراگراف بنویسم.</a:t>
            </a:r>
            <a:endParaRPr sz="1800" b="1">
              <a:solidFill>
                <a:schemeClr val="dk2"/>
              </a:solidFill>
            </a:endParaRPr>
          </a:p>
          <a:p>
            <a:pPr marL="0" lvl="0" indent="0" algn="r" rtl="1">
              <a:spcBef>
                <a:spcPts val="0"/>
              </a:spcBef>
              <a:spcAft>
                <a:spcPts val="0"/>
              </a:spcAft>
              <a:buNone/>
            </a:pPr>
            <a:endParaRPr sz="1800" b="1">
              <a:solidFill>
                <a:schemeClr val="dk2"/>
              </a:solidFill>
            </a:endParaRPr>
          </a:p>
          <a:p>
            <a:pPr marL="0" lvl="0" indent="0" algn="r" rtl="1">
              <a:spcBef>
                <a:spcPts val="0"/>
              </a:spcBef>
              <a:spcAft>
                <a:spcPts val="0"/>
              </a:spcAft>
              <a:buNone/>
            </a:pPr>
            <a:r>
              <a:rPr lang="fa" sz="1800" b="1">
                <a:solidFill>
                  <a:schemeClr val="dk2"/>
                </a:solidFill>
              </a:rPr>
              <a:t>واژه های هم خانواده را با هم جور کنم و در جمله بکار ببرم .</a:t>
            </a:r>
            <a:endParaRPr sz="1800" b="1">
              <a:solidFill>
                <a:schemeClr val="dk2"/>
              </a:solidFill>
            </a:endParaRPr>
          </a:p>
        </p:txBody>
      </p:sp>
      <p:sp>
        <p:nvSpPr>
          <p:cNvPr id="74" name="Google Shape;74;p13"/>
          <p:cNvSpPr/>
          <p:nvPr/>
        </p:nvSpPr>
        <p:spPr>
          <a:xfrm>
            <a:off x="2618150" y="2043950"/>
            <a:ext cx="486600" cy="364500"/>
          </a:xfrm>
          <a:prstGeom prst="sun">
            <a:avLst>
              <a:gd name="adj" fmla="val 25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4"/>
          <p:cNvSpPr/>
          <p:nvPr/>
        </p:nvSpPr>
        <p:spPr>
          <a:xfrm>
            <a:off x="2121025" y="902875"/>
            <a:ext cx="6782100" cy="798600"/>
          </a:xfrm>
          <a:prstGeom prst="rect">
            <a:avLst/>
          </a:prstGeom>
          <a:gradFill>
            <a:gsLst>
              <a:gs pos="0">
                <a:srgbClr val="F5D0D0"/>
              </a:gs>
              <a:gs pos="100000">
                <a:srgbClr val="D96868"/>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fa" sz="2200"/>
              <a:t>چه چیزی را می توانید بشکنید ، حتی اگر هرگز آن را برداشته یا لمس نکنید؟</a:t>
            </a:r>
            <a:endParaRPr sz="2200"/>
          </a:p>
        </p:txBody>
      </p:sp>
      <p:sp>
        <p:nvSpPr>
          <p:cNvPr id="80" name="Google Shape;80;p14"/>
          <p:cNvSpPr/>
          <p:nvPr/>
        </p:nvSpPr>
        <p:spPr>
          <a:xfrm>
            <a:off x="371400" y="1109875"/>
            <a:ext cx="1542300" cy="384600"/>
          </a:xfrm>
          <a:prstGeom prst="rect">
            <a:avLst/>
          </a:prstGeom>
          <a:gradFill>
            <a:gsLst>
              <a:gs pos="0">
                <a:srgbClr val="FDECDB"/>
              </a:gs>
              <a:gs pos="100000">
                <a:srgbClr val="F0A963"/>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fa" sz="1800" b="1">
                <a:solidFill>
                  <a:srgbClr val="000000"/>
                </a:solidFill>
              </a:rPr>
              <a:t>پاسخ</a:t>
            </a:r>
            <a:r>
              <a:rPr lang="fa" sz="1800"/>
              <a:t>: یک قول</a:t>
            </a:r>
            <a:endParaRPr sz="1800"/>
          </a:p>
        </p:txBody>
      </p:sp>
      <p:sp>
        <p:nvSpPr>
          <p:cNvPr id="81" name="Google Shape;81;p14"/>
          <p:cNvSpPr/>
          <p:nvPr/>
        </p:nvSpPr>
        <p:spPr>
          <a:xfrm>
            <a:off x="2121025" y="2788125"/>
            <a:ext cx="6782100" cy="762300"/>
          </a:xfrm>
          <a:prstGeom prst="rect">
            <a:avLst/>
          </a:prstGeom>
          <a:gradFill>
            <a:gsLst>
              <a:gs pos="0">
                <a:srgbClr val="DFE9FB"/>
              </a:gs>
              <a:gs pos="100000">
                <a:srgbClr val="6E9BE7"/>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fa" sz="2400"/>
              <a:t>مردی که در بیرون باران بدون چتر یا کلاه بود ، حتی یک تار موی سرش را خیس نکرد. چرا؟</a:t>
            </a:r>
            <a:endParaRPr sz="2400"/>
          </a:p>
        </p:txBody>
      </p:sp>
      <p:sp>
        <p:nvSpPr>
          <p:cNvPr id="82" name="Google Shape;82;p14"/>
          <p:cNvSpPr/>
          <p:nvPr/>
        </p:nvSpPr>
        <p:spPr>
          <a:xfrm>
            <a:off x="2121025" y="1849125"/>
            <a:ext cx="6782100" cy="762300"/>
          </a:xfrm>
          <a:prstGeom prst="rect">
            <a:avLst/>
          </a:prstGeom>
          <a:gradFill>
            <a:gsLst>
              <a:gs pos="0">
                <a:srgbClr val="FFF6DB"/>
              </a:gs>
              <a:gs pos="100000">
                <a:srgbClr val="FAD25C"/>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fa" sz="3000"/>
              <a:t>چه چیزی بالا می رود اما هرگز پایین نمی آید؟</a:t>
            </a:r>
            <a:endParaRPr sz="3000"/>
          </a:p>
        </p:txBody>
      </p:sp>
      <p:sp>
        <p:nvSpPr>
          <p:cNvPr id="83" name="Google Shape;83;p14"/>
          <p:cNvSpPr/>
          <p:nvPr/>
        </p:nvSpPr>
        <p:spPr>
          <a:xfrm>
            <a:off x="325625" y="2020124"/>
            <a:ext cx="1509900" cy="490800"/>
          </a:xfrm>
          <a:prstGeom prst="rect">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fa" sz="1800" b="1">
                <a:solidFill>
                  <a:srgbClr val="000000"/>
                </a:solidFill>
              </a:rPr>
              <a:t>پاسخ</a:t>
            </a:r>
            <a:r>
              <a:rPr lang="fa" sz="1800"/>
              <a:t>: سن شما</a:t>
            </a:r>
            <a:endParaRPr sz="1800"/>
          </a:p>
        </p:txBody>
      </p:sp>
      <p:sp>
        <p:nvSpPr>
          <p:cNvPr id="84" name="Google Shape;84;p14"/>
          <p:cNvSpPr/>
          <p:nvPr/>
        </p:nvSpPr>
        <p:spPr>
          <a:xfrm>
            <a:off x="387600" y="3102925"/>
            <a:ext cx="1509900" cy="384600"/>
          </a:xfrm>
          <a:prstGeom prst="rect">
            <a:avLst/>
          </a:prstGeom>
          <a:gradFill>
            <a:gsLst>
              <a:gs pos="0">
                <a:srgbClr val="D4E5F5"/>
              </a:gs>
              <a:gs pos="100000">
                <a:srgbClr val="70A4D5"/>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fa" sz="1800" b="1"/>
              <a:t>پاسخ</a:t>
            </a:r>
            <a:r>
              <a:rPr lang="fa" sz="1800"/>
              <a:t>: کچل بود.</a:t>
            </a:r>
            <a:endParaRPr sz="1800"/>
          </a:p>
        </p:txBody>
      </p:sp>
      <p:sp>
        <p:nvSpPr>
          <p:cNvPr id="85" name="Google Shape;85;p14"/>
          <p:cNvSpPr txBox="1"/>
          <p:nvPr/>
        </p:nvSpPr>
        <p:spPr>
          <a:xfrm>
            <a:off x="6438650" y="146325"/>
            <a:ext cx="1938900" cy="646800"/>
          </a:xfrm>
          <a:prstGeom prst="rect">
            <a:avLst/>
          </a:prstGeom>
          <a:gradFill>
            <a:gsLst>
              <a:gs pos="0">
                <a:srgbClr val="EA9999"/>
              </a:gs>
              <a:gs pos="100000">
                <a:srgbClr val="D96868"/>
              </a:gs>
            </a:gsLst>
            <a:lin ang="5400012" scaled="0"/>
          </a:grad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fa" sz="3600"/>
              <a:t>چیستان !:</a:t>
            </a:r>
            <a:endParaRPr sz="3600"/>
          </a:p>
        </p:txBody>
      </p:sp>
      <p:sp>
        <p:nvSpPr>
          <p:cNvPr id="86" name="Google Shape;86;p14"/>
          <p:cNvSpPr/>
          <p:nvPr/>
        </p:nvSpPr>
        <p:spPr>
          <a:xfrm>
            <a:off x="2121025" y="3939625"/>
            <a:ext cx="6782100" cy="762300"/>
          </a:xfrm>
          <a:prstGeom prst="rect">
            <a:avLst/>
          </a:prstGeom>
          <a:gradFill>
            <a:gsLst>
              <a:gs pos="0">
                <a:srgbClr val="DBD4EB"/>
              </a:gs>
              <a:gs pos="100000">
                <a:srgbClr val="9180BB"/>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fa" sz="2400"/>
              <a:t>من هر روز اصلاح می کنم ، اما ریش من ثابت می ماند. من چی هستم؟</a:t>
            </a:r>
            <a:endParaRPr sz="2400"/>
          </a:p>
        </p:txBody>
      </p:sp>
      <p:sp>
        <p:nvSpPr>
          <p:cNvPr id="87" name="Google Shape;87;p14"/>
          <p:cNvSpPr/>
          <p:nvPr/>
        </p:nvSpPr>
        <p:spPr>
          <a:xfrm>
            <a:off x="483725" y="4301575"/>
            <a:ext cx="1413900" cy="384600"/>
          </a:xfrm>
          <a:prstGeom prst="rect">
            <a:avLst/>
          </a:prstGeom>
          <a:gradFill>
            <a:gsLst>
              <a:gs pos="0">
                <a:srgbClr val="DBD4EB"/>
              </a:gs>
              <a:gs pos="100000">
                <a:srgbClr val="9180BB"/>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fa" sz="2000"/>
              <a:t>سلمانی</a:t>
            </a:r>
            <a:endParaRPr sz="2000"/>
          </a:p>
        </p:txBody>
      </p:sp>
      <p:sp>
        <p:nvSpPr>
          <p:cNvPr id="88" name="Google Shape;88;p14"/>
          <p:cNvSpPr/>
          <p:nvPr/>
        </p:nvSpPr>
        <p:spPr>
          <a:xfrm>
            <a:off x="244475" y="958300"/>
            <a:ext cx="1730700" cy="5964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a:off x="215225" y="1967325"/>
            <a:ext cx="1730700" cy="5964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a:off x="277200" y="2976350"/>
            <a:ext cx="1730700" cy="5964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a:off x="277200" y="4195675"/>
            <a:ext cx="1730700" cy="596400"/>
          </a:xfrm>
          <a:prstGeom prst="roundRect">
            <a:avLst>
              <a:gd name="adj" fmla="val 1666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p:nvPr/>
        </p:nvSpPr>
        <p:spPr>
          <a:xfrm>
            <a:off x="166225" y="256200"/>
            <a:ext cx="8810400" cy="3704100"/>
          </a:xfrm>
          <a:prstGeom prst="rect">
            <a:avLst/>
          </a:prstGeom>
          <a:solidFill>
            <a:srgbClr val="FF9900"/>
          </a:solidFill>
          <a:ln w="76200" cap="flat" cmpd="sng">
            <a:solidFill>
              <a:srgbClr val="990000"/>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endParaRPr sz="3000">
              <a:solidFill>
                <a:srgbClr val="274E13"/>
              </a:solidFill>
            </a:endParaRPr>
          </a:p>
          <a:p>
            <a:pPr marL="0" lvl="0" indent="0" algn="r" rtl="0">
              <a:spcBef>
                <a:spcPts val="0"/>
              </a:spcBef>
              <a:spcAft>
                <a:spcPts val="0"/>
              </a:spcAft>
              <a:buNone/>
            </a:pPr>
            <a:endParaRPr sz="3000">
              <a:solidFill>
                <a:srgbClr val="274E13"/>
              </a:solidFill>
            </a:endParaRPr>
          </a:p>
          <a:p>
            <a:pPr marL="0" lvl="0" indent="0" algn="r" rtl="0">
              <a:spcBef>
                <a:spcPts val="0"/>
              </a:spcBef>
              <a:spcAft>
                <a:spcPts val="0"/>
              </a:spcAft>
              <a:buNone/>
            </a:pPr>
            <a:r>
              <a:rPr lang="fa" sz="3000">
                <a:solidFill>
                  <a:srgbClr val="274E13"/>
                </a:solidFill>
              </a:rPr>
              <a:t>فصل ها به ترتیب ---------و----------و------- و-----------هستند</a:t>
            </a:r>
            <a:endParaRPr sz="3000">
              <a:solidFill>
                <a:srgbClr val="274E13"/>
              </a:solidFill>
            </a:endParaRPr>
          </a:p>
          <a:p>
            <a:pPr marL="0" lvl="0" indent="0" algn="r" rtl="0">
              <a:spcBef>
                <a:spcPts val="0"/>
              </a:spcBef>
              <a:spcAft>
                <a:spcPts val="0"/>
              </a:spcAft>
              <a:buNone/>
            </a:pPr>
            <a:r>
              <a:rPr lang="fa" sz="3000">
                <a:solidFill>
                  <a:srgbClr val="274E13"/>
                </a:solidFill>
              </a:rPr>
              <a:t>ما در فصل------------- هستیم</a:t>
            </a:r>
            <a:endParaRPr sz="3000">
              <a:solidFill>
                <a:srgbClr val="274E13"/>
              </a:solidFill>
            </a:endParaRPr>
          </a:p>
          <a:p>
            <a:pPr marL="0" lvl="0" indent="0" algn="r" rtl="0">
              <a:spcBef>
                <a:spcPts val="0"/>
              </a:spcBef>
              <a:spcAft>
                <a:spcPts val="0"/>
              </a:spcAft>
              <a:buNone/>
            </a:pPr>
            <a:r>
              <a:rPr lang="fa" sz="3000">
                <a:solidFill>
                  <a:srgbClr val="274E13"/>
                </a:solidFill>
              </a:rPr>
              <a:t>مَن از بین فصل ها فصل-------------- را دوست دارم</a:t>
            </a:r>
            <a:endParaRPr sz="3000">
              <a:solidFill>
                <a:srgbClr val="274E13"/>
              </a:solidFill>
            </a:endParaRPr>
          </a:p>
          <a:p>
            <a:pPr marL="0" lvl="0" indent="0" algn="r" rtl="0">
              <a:spcBef>
                <a:spcPts val="0"/>
              </a:spcBef>
              <a:spcAft>
                <a:spcPts val="0"/>
              </a:spcAft>
              <a:buNone/>
            </a:pPr>
            <a:endParaRPr sz="3000">
              <a:solidFill>
                <a:srgbClr val="274E13"/>
              </a:solidFill>
            </a:endParaRPr>
          </a:p>
        </p:txBody>
      </p:sp>
      <p:pic>
        <p:nvPicPr>
          <p:cNvPr id="98" name="Google Shape;98;p15"/>
          <p:cNvPicPr preferRelativeResize="0"/>
          <p:nvPr/>
        </p:nvPicPr>
        <p:blipFill>
          <a:blip r:embed="rId3">
            <a:alphaModFix/>
          </a:blip>
          <a:stretch>
            <a:fillRect/>
          </a:stretch>
        </p:blipFill>
        <p:spPr>
          <a:xfrm>
            <a:off x="119175" y="2865100"/>
            <a:ext cx="8921024" cy="2170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p:nvPr/>
        </p:nvSpPr>
        <p:spPr>
          <a:xfrm>
            <a:off x="146875" y="182600"/>
            <a:ext cx="8993100" cy="1057800"/>
          </a:xfrm>
          <a:prstGeom prst="rect">
            <a:avLst/>
          </a:prstGeom>
          <a:solidFill>
            <a:srgbClr val="FFFF00"/>
          </a:solidFill>
          <a:ln w="1143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fa" sz="2700" b="1"/>
              <a:t>بازی با واژه ها</a:t>
            </a:r>
            <a:r>
              <a:rPr lang="fa" sz="2900" b="1"/>
              <a:t> </a:t>
            </a:r>
            <a:endParaRPr sz="2900" b="1"/>
          </a:p>
          <a:p>
            <a:pPr marL="0" lvl="0" indent="0" algn="r" rtl="0">
              <a:spcBef>
                <a:spcPts val="0"/>
              </a:spcBef>
              <a:spcAft>
                <a:spcPts val="0"/>
              </a:spcAft>
              <a:buNone/>
            </a:pPr>
            <a:r>
              <a:rPr lang="fa" sz="2100" b="1"/>
              <a:t>در جدول زیر واژه های مخالف را پیدا کنید و در جای مناسب بنویسید.مانند: توانا = ناتوان</a:t>
            </a:r>
            <a:r>
              <a:rPr lang="fa"/>
              <a:t> </a:t>
            </a:r>
            <a:endParaRPr/>
          </a:p>
        </p:txBody>
      </p:sp>
      <p:graphicFrame>
        <p:nvGraphicFramePr>
          <p:cNvPr id="104" name="Google Shape;104;p16"/>
          <p:cNvGraphicFramePr/>
          <p:nvPr/>
        </p:nvGraphicFramePr>
        <p:xfrm>
          <a:off x="245950" y="1240400"/>
          <a:ext cx="3000000" cy="3000000"/>
        </p:xfrm>
        <a:graphic>
          <a:graphicData uri="http://schemas.openxmlformats.org/drawingml/2006/table">
            <a:tbl>
              <a:tblPr>
                <a:noFill/>
                <a:tableStyleId>{8F34D8B4-CEB5-460F-8B23-53F71863AE8E}</a:tableStyleId>
              </a:tblPr>
              <a:tblGrid>
                <a:gridCol w="1290200">
                  <a:extLst>
                    <a:ext uri="{9D8B030D-6E8A-4147-A177-3AD203B41FA5}">
                      <a16:colId xmlns:a16="http://schemas.microsoft.com/office/drawing/2014/main" val="20000"/>
                    </a:ext>
                  </a:extLst>
                </a:gridCol>
                <a:gridCol w="1308850">
                  <a:extLst>
                    <a:ext uri="{9D8B030D-6E8A-4147-A177-3AD203B41FA5}">
                      <a16:colId xmlns:a16="http://schemas.microsoft.com/office/drawing/2014/main" val="20001"/>
                    </a:ext>
                  </a:extLst>
                </a:gridCol>
                <a:gridCol w="1323475">
                  <a:extLst>
                    <a:ext uri="{9D8B030D-6E8A-4147-A177-3AD203B41FA5}">
                      <a16:colId xmlns:a16="http://schemas.microsoft.com/office/drawing/2014/main" val="20002"/>
                    </a:ext>
                  </a:extLst>
                </a:gridCol>
                <a:gridCol w="1218875">
                  <a:extLst>
                    <a:ext uri="{9D8B030D-6E8A-4147-A177-3AD203B41FA5}">
                      <a16:colId xmlns:a16="http://schemas.microsoft.com/office/drawing/2014/main" val="20003"/>
                    </a:ext>
                  </a:extLst>
                </a:gridCol>
                <a:gridCol w="1411425">
                  <a:extLst>
                    <a:ext uri="{9D8B030D-6E8A-4147-A177-3AD203B41FA5}">
                      <a16:colId xmlns:a16="http://schemas.microsoft.com/office/drawing/2014/main" val="20004"/>
                    </a:ext>
                  </a:extLst>
                </a:gridCol>
                <a:gridCol w="1171775">
                  <a:extLst>
                    <a:ext uri="{9D8B030D-6E8A-4147-A177-3AD203B41FA5}">
                      <a16:colId xmlns:a16="http://schemas.microsoft.com/office/drawing/2014/main" val="20005"/>
                    </a:ext>
                  </a:extLst>
                </a:gridCol>
                <a:gridCol w="1055450">
                  <a:extLst>
                    <a:ext uri="{9D8B030D-6E8A-4147-A177-3AD203B41FA5}">
                      <a16:colId xmlns:a16="http://schemas.microsoft.com/office/drawing/2014/main" val="20006"/>
                    </a:ext>
                  </a:extLst>
                </a:gridCol>
              </a:tblGrid>
              <a:tr h="763700">
                <a:tc>
                  <a:txBody>
                    <a:bodyPr/>
                    <a:lstStyle/>
                    <a:p>
                      <a:pPr marL="0" lvl="0" indent="0" algn="ctr" rtl="0">
                        <a:spcBef>
                          <a:spcPts val="0"/>
                        </a:spcBef>
                        <a:spcAft>
                          <a:spcPts val="0"/>
                        </a:spcAft>
                        <a:buNone/>
                      </a:pPr>
                      <a:r>
                        <a:rPr lang="fa" sz="2500" b="1"/>
                        <a:t>خردسال</a:t>
                      </a:r>
                      <a:endParaRPr sz="2500" b="1"/>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gradFill>
                      <a:gsLst>
                        <a:gs pos="0">
                          <a:srgbClr val="DCECD5"/>
                        </a:gs>
                        <a:gs pos="100000">
                          <a:srgbClr val="93BC81"/>
                        </a:gs>
                      </a:gsLst>
                      <a:path path="circle">
                        <a:fillToRect l="50000" t="50000" r="50000" b="50000"/>
                      </a:path>
                      <a:tileRect/>
                    </a:gradFill>
                  </a:tcPr>
                </a:tc>
                <a:tc>
                  <a:txBody>
                    <a:bodyPr/>
                    <a:lstStyle/>
                    <a:p>
                      <a:pPr marL="0" lvl="0" indent="0" algn="ctr" rtl="0">
                        <a:spcBef>
                          <a:spcPts val="0"/>
                        </a:spcBef>
                        <a:spcAft>
                          <a:spcPts val="0"/>
                        </a:spcAft>
                        <a:buNone/>
                      </a:pPr>
                      <a:r>
                        <a:rPr lang="fa" sz="2500" b="1"/>
                        <a:t>پرکار</a:t>
                      </a:r>
                      <a:endParaRPr sz="2500" b="1"/>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gradFill>
                      <a:gsLst>
                        <a:gs pos="0">
                          <a:srgbClr val="DCECD5"/>
                        </a:gs>
                        <a:gs pos="100000">
                          <a:srgbClr val="93BC81"/>
                        </a:gs>
                      </a:gsLst>
                      <a:path path="circle">
                        <a:fillToRect l="50000" t="50000" r="50000" b="50000"/>
                      </a:path>
                      <a:tileRect/>
                    </a:gradFill>
                  </a:tcPr>
                </a:tc>
                <a:tc>
                  <a:txBody>
                    <a:bodyPr/>
                    <a:lstStyle/>
                    <a:p>
                      <a:pPr marL="0" lvl="0" indent="0" algn="r" rtl="0">
                        <a:spcBef>
                          <a:spcPts val="0"/>
                        </a:spcBef>
                        <a:spcAft>
                          <a:spcPts val="0"/>
                        </a:spcAft>
                        <a:buNone/>
                      </a:pPr>
                      <a:r>
                        <a:rPr lang="fa" sz="2500" b="1"/>
                        <a:t>بسته</a:t>
                      </a:r>
                      <a:endParaRPr sz="2500" b="1"/>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gradFill>
                      <a:gsLst>
                        <a:gs pos="0">
                          <a:srgbClr val="DCECD5"/>
                        </a:gs>
                        <a:gs pos="100000">
                          <a:srgbClr val="93BC81"/>
                        </a:gs>
                      </a:gsLst>
                      <a:path path="circle">
                        <a:fillToRect l="50000" t="50000" r="50000" b="50000"/>
                      </a:path>
                      <a:tileRect/>
                    </a:gradFill>
                  </a:tcPr>
                </a:tc>
                <a:tc>
                  <a:txBody>
                    <a:bodyPr/>
                    <a:lstStyle/>
                    <a:p>
                      <a:pPr marL="0" lvl="0" indent="0" algn="ctr" rtl="0">
                        <a:spcBef>
                          <a:spcPts val="0"/>
                        </a:spcBef>
                        <a:spcAft>
                          <a:spcPts val="0"/>
                        </a:spcAft>
                        <a:buNone/>
                      </a:pPr>
                      <a:r>
                        <a:rPr lang="fa" sz="2500" b="1"/>
                        <a:t>دانا</a:t>
                      </a:r>
                      <a:endParaRPr sz="4100" b="1"/>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gradFill>
                      <a:gsLst>
                        <a:gs pos="0">
                          <a:srgbClr val="DCECD5"/>
                        </a:gs>
                        <a:gs pos="100000">
                          <a:srgbClr val="93BC81"/>
                        </a:gs>
                      </a:gsLst>
                      <a:path path="circle">
                        <a:fillToRect l="50000" t="50000" r="50000" b="50000"/>
                      </a:path>
                      <a:tileRect/>
                    </a:gradFill>
                  </a:tcPr>
                </a:tc>
                <a:tc>
                  <a:txBody>
                    <a:bodyPr/>
                    <a:lstStyle/>
                    <a:p>
                      <a:pPr marL="0" lvl="0" indent="0" algn="r" rtl="0">
                        <a:spcBef>
                          <a:spcPts val="0"/>
                        </a:spcBef>
                        <a:spcAft>
                          <a:spcPts val="0"/>
                        </a:spcAft>
                        <a:buNone/>
                      </a:pPr>
                      <a:r>
                        <a:rPr lang="fa" sz="2500" b="1"/>
                        <a:t>توانا</a:t>
                      </a:r>
                      <a:endParaRPr sz="2500" b="1"/>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gradFill>
                      <a:gsLst>
                        <a:gs pos="0">
                          <a:srgbClr val="DCECD5"/>
                        </a:gs>
                        <a:gs pos="100000">
                          <a:srgbClr val="93BC81"/>
                        </a:gs>
                      </a:gsLst>
                      <a:path path="circle">
                        <a:fillToRect l="50000" t="50000" r="50000" b="50000"/>
                      </a:path>
                      <a:tileRect/>
                    </a:gradFill>
                  </a:tcPr>
                </a:tc>
                <a:tc>
                  <a:txBody>
                    <a:bodyPr/>
                    <a:lstStyle/>
                    <a:p>
                      <a:pPr marL="0" lvl="0" indent="0" algn="r" rtl="0">
                        <a:spcBef>
                          <a:spcPts val="0"/>
                        </a:spcBef>
                        <a:spcAft>
                          <a:spcPts val="0"/>
                        </a:spcAft>
                        <a:buNone/>
                      </a:pPr>
                      <a:r>
                        <a:rPr lang="fa" sz="2500" b="1"/>
                        <a:t>با تربیت</a:t>
                      </a:r>
                      <a:endParaRPr sz="2500" b="1"/>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gradFill>
                      <a:gsLst>
                        <a:gs pos="0">
                          <a:srgbClr val="DCECD5"/>
                        </a:gs>
                        <a:gs pos="100000">
                          <a:srgbClr val="93BC81"/>
                        </a:gs>
                      </a:gsLst>
                      <a:path path="circle">
                        <a:fillToRect l="50000" t="50000" r="50000" b="50000"/>
                      </a:path>
                      <a:tileRect/>
                    </a:gradFill>
                  </a:tcPr>
                </a:tc>
                <a:tc>
                  <a:txBody>
                    <a:bodyPr/>
                    <a:lstStyle/>
                    <a:p>
                      <a:pPr marL="0" lvl="0" indent="0" algn="r" rtl="0">
                        <a:spcBef>
                          <a:spcPts val="0"/>
                        </a:spcBef>
                        <a:spcAft>
                          <a:spcPts val="0"/>
                        </a:spcAft>
                        <a:buNone/>
                      </a:pPr>
                      <a:r>
                        <a:rPr lang="fa" sz="2500" b="1"/>
                        <a:t>گرما</a:t>
                      </a:r>
                      <a:endParaRPr sz="2500" b="1"/>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gradFill>
                      <a:gsLst>
                        <a:gs pos="0">
                          <a:srgbClr val="DCECD5"/>
                        </a:gs>
                        <a:gs pos="100000">
                          <a:srgbClr val="93BC81"/>
                        </a:gs>
                      </a:gsLst>
                      <a:path path="circle">
                        <a:fillToRect l="50000" t="50000" r="50000" b="50000"/>
                      </a:path>
                      <a:tileRect/>
                    </a:gradFill>
                  </a:tcPr>
                </a:tc>
                <a:extLst>
                  <a:ext uri="{0D108BD9-81ED-4DB2-BD59-A6C34878D82A}">
                    <a16:rowId xmlns:a16="http://schemas.microsoft.com/office/drawing/2014/main" val="10000"/>
                  </a:ext>
                </a:extLst>
              </a:tr>
              <a:tr h="732200">
                <a:tc>
                  <a:txBody>
                    <a:bodyPr/>
                    <a:lstStyle/>
                    <a:p>
                      <a:pPr marL="0" lvl="0" indent="0" algn="l" rtl="0">
                        <a:spcBef>
                          <a:spcPts val="0"/>
                        </a:spcBef>
                        <a:spcAft>
                          <a:spcPts val="0"/>
                        </a:spcAft>
                        <a:buNone/>
                      </a:pPr>
                      <a:endParaRPr/>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14300" cap="flat" cmpd="sng">
                      <a:solidFill>
                        <a:srgbClr val="9E9E9E"/>
                      </a:solidFill>
                      <a:prstDash val="dash"/>
                      <a:round/>
                      <a:headEnd type="none" w="sm" len="sm"/>
                      <a:tailEnd type="none" w="sm" len="sm"/>
                    </a:lnL>
                    <a:lnR w="114300" cap="flat" cmpd="sng">
                      <a:solidFill>
                        <a:srgbClr val="9E9E9E"/>
                      </a:solidFill>
                      <a:prstDash val="dash"/>
                      <a:round/>
                      <a:headEnd type="none" w="sm" len="sm"/>
                      <a:tailEnd type="none" w="sm" len="sm"/>
                    </a:lnR>
                    <a:lnT w="114300" cap="flat" cmpd="sng">
                      <a:solidFill>
                        <a:srgbClr val="9E9E9E"/>
                      </a:solidFill>
                      <a:prstDash val="dash"/>
                      <a:round/>
                      <a:headEnd type="none" w="sm" len="sm"/>
                      <a:tailEnd type="none" w="sm" len="sm"/>
                    </a:lnT>
                    <a:lnB w="114300"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
        <p:nvSpPr>
          <p:cNvPr id="105" name="Google Shape;105;p16"/>
          <p:cNvSpPr txBox="1"/>
          <p:nvPr/>
        </p:nvSpPr>
        <p:spPr>
          <a:xfrm>
            <a:off x="71300" y="2812400"/>
            <a:ext cx="9144000" cy="565800"/>
          </a:xfrm>
          <a:prstGeom prst="rect">
            <a:avLst/>
          </a:prstGeom>
          <a:solidFill>
            <a:srgbClr val="FFFF00"/>
          </a:solid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a" sz="1900" b="1"/>
              <a:t>با افزودن پسوند یا پیشوند مناسب یک واژه هم خانواده درست کنید ودر جای مناسب بگذارید.مانند: گرم= گرمکن</a:t>
            </a:r>
            <a:r>
              <a:rPr lang="fa"/>
              <a:t> </a:t>
            </a:r>
            <a:endParaRPr/>
          </a:p>
        </p:txBody>
      </p:sp>
      <p:graphicFrame>
        <p:nvGraphicFramePr>
          <p:cNvPr id="106" name="Google Shape;106;p16"/>
          <p:cNvGraphicFramePr/>
          <p:nvPr/>
        </p:nvGraphicFramePr>
        <p:xfrm>
          <a:off x="109088" y="3311510"/>
          <a:ext cx="3000000" cy="3000000"/>
        </p:xfrm>
        <a:graphic>
          <a:graphicData uri="http://schemas.openxmlformats.org/drawingml/2006/table">
            <a:tbl>
              <a:tblPr>
                <a:noFill/>
                <a:tableStyleId>{8F34D8B4-CEB5-460F-8B23-53F71863AE8E}</a:tableStyleId>
              </a:tblPr>
              <a:tblGrid>
                <a:gridCol w="1059400">
                  <a:extLst>
                    <a:ext uri="{9D8B030D-6E8A-4147-A177-3AD203B41FA5}">
                      <a16:colId xmlns:a16="http://schemas.microsoft.com/office/drawing/2014/main" val="20000"/>
                    </a:ext>
                  </a:extLst>
                </a:gridCol>
                <a:gridCol w="1129275">
                  <a:extLst>
                    <a:ext uri="{9D8B030D-6E8A-4147-A177-3AD203B41FA5}">
                      <a16:colId xmlns:a16="http://schemas.microsoft.com/office/drawing/2014/main" val="20001"/>
                    </a:ext>
                  </a:extLst>
                </a:gridCol>
                <a:gridCol w="1201000">
                  <a:extLst>
                    <a:ext uri="{9D8B030D-6E8A-4147-A177-3AD203B41FA5}">
                      <a16:colId xmlns:a16="http://schemas.microsoft.com/office/drawing/2014/main" val="20002"/>
                    </a:ext>
                  </a:extLst>
                </a:gridCol>
                <a:gridCol w="1012775">
                  <a:extLst>
                    <a:ext uri="{9D8B030D-6E8A-4147-A177-3AD203B41FA5}">
                      <a16:colId xmlns:a16="http://schemas.microsoft.com/office/drawing/2014/main" val="20003"/>
                    </a:ext>
                  </a:extLst>
                </a:gridCol>
                <a:gridCol w="1250075">
                  <a:extLst>
                    <a:ext uri="{9D8B030D-6E8A-4147-A177-3AD203B41FA5}">
                      <a16:colId xmlns:a16="http://schemas.microsoft.com/office/drawing/2014/main" val="20004"/>
                    </a:ext>
                  </a:extLst>
                </a:gridCol>
                <a:gridCol w="1297825">
                  <a:extLst>
                    <a:ext uri="{9D8B030D-6E8A-4147-A177-3AD203B41FA5}">
                      <a16:colId xmlns:a16="http://schemas.microsoft.com/office/drawing/2014/main" val="20005"/>
                    </a:ext>
                  </a:extLst>
                </a:gridCol>
                <a:gridCol w="1091000">
                  <a:extLst>
                    <a:ext uri="{9D8B030D-6E8A-4147-A177-3AD203B41FA5}">
                      <a16:colId xmlns:a16="http://schemas.microsoft.com/office/drawing/2014/main" val="20006"/>
                    </a:ext>
                  </a:extLst>
                </a:gridCol>
                <a:gridCol w="1027325">
                  <a:extLst>
                    <a:ext uri="{9D8B030D-6E8A-4147-A177-3AD203B41FA5}">
                      <a16:colId xmlns:a16="http://schemas.microsoft.com/office/drawing/2014/main" val="20007"/>
                    </a:ext>
                  </a:extLst>
                </a:gridCol>
              </a:tblGrid>
              <a:tr h="956900">
                <a:tc>
                  <a:txBody>
                    <a:bodyPr/>
                    <a:lstStyle/>
                    <a:p>
                      <a:pPr marL="0" lvl="0" indent="0" algn="r" rtl="0">
                        <a:spcBef>
                          <a:spcPts val="0"/>
                        </a:spcBef>
                        <a:spcAft>
                          <a:spcPts val="0"/>
                        </a:spcAft>
                        <a:buNone/>
                      </a:pPr>
                      <a:r>
                        <a:rPr lang="fa" sz="2800" b="1"/>
                        <a:t>زاینده</a:t>
                      </a:r>
                      <a:endParaRPr sz="2800" b="1"/>
                    </a:p>
                  </a:txBody>
                  <a:tcPr marL="91425" marR="91425" marT="91425" marB="91425">
                    <a:gradFill>
                      <a:gsLst>
                        <a:gs pos="0">
                          <a:srgbClr val="00D2E9"/>
                        </a:gs>
                        <a:gs pos="100000">
                          <a:srgbClr val="045962"/>
                        </a:gs>
                      </a:gsLst>
                      <a:path path="circle">
                        <a:fillToRect l="50000" t="50000" r="50000" b="50000"/>
                      </a:path>
                      <a:tileRect/>
                    </a:gradFill>
                  </a:tcPr>
                </a:tc>
                <a:tc>
                  <a:txBody>
                    <a:bodyPr/>
                    <a:lstStyle/>
                    <a:p>
                      <a:pPr marL="0" lvl="0" indent="0" algn="r" rtl="0">
                        <a:spcBef>
                          <a:spcPts val="0"/>
                        </a:spcBef>
                        <a:spcAft>
                          <a:spcPts val="0"/>
                        </a:spcAft>
                        <a:buNone/>
                      </a:pPr>
                      <a:r>
                        <a:rPr lang="fa" sz="3100" b="1"/>
                        <a:t>بازی</a:t>
                      </a:r>
                      <a:endParaRPr sz="3100" b="1"/>
                    </a:p>
                  </a:txBody>
                  <a:tcPr marL="91425" marR="91425" marT="91425" marB="91425">
                    <a:gradFill>
                      <a:gsLst>
                        <a:gs pos="0">
                          <a:srgbClr val="00D2E9"/>
                        </a:gs>
                        <a:gs pos="100000">
                          <a:srgbClr val="045962"/>
                        </a:gs>
                      </a:gsLst>
                      <a:path path="circle">
                        <a:fillToRect l="50000" t="50000" r="50000" b="50000"/>
                      </a:path>
                      <a:tileRect/>
                    </a:gradFill>
                  </a:tcPr>
                </a:tc>
                <a:tc>
                  <a:txBody>
                    <a:bodyPr/>
                    <a:lstStyle/>
                    <a:p>
                      <a:pPr marL="0" lvl="0" indent="0" algn="r" rtl="0">
                        <a:spcBef>
                          <a:spcPts val="0"/>
                        </a:spcBef>
                        <a:spcAft>
                          <a:spcPts val="0"/>
                        </a:spcAft>
                        <a:buNone/>
                      </a:pPr>
                      <a:r>
                        <a:rPr lang="fa" sz="3100" b="1"/>
                        <a:t>گرم</a:t>
                      </a:r>
                      <a:endParaRPr sz="3100" b="1"/>
                    </a:p>
                  </a:txBody>
                  <a:tcPr marL="91425" marR="91425" marT="91425" marB="91425">
                    <a:gradFill>
                      <a:gsLst>
                        <a:gs pos="0">
                          <a:srgbClr val="00D2E9"/>
                        </a:gs>
                        <a:gs pos="100000">
                          <a:srgbClr val="045962"/>
                        </a:gs>
                      </a:gsLst>
                      <a:path path="circle">
                        <a:fillToRect l="50000" t="50000" r="50000" b="50000"/>
                      </a:path>
                      <a:tileRect/>
                    </a:gradFill>
                  </a:tcPr>
                </a:tc>
                <a:tc>
                  <a:txBody>
                    <a:bodyPr/>
                    <a:lstStyle/>
                    <a:p>
                      <a:pPr marL="0" lvl="0" indent="0" algn="r" rtl="0">
                        <a:spcBef>
                          <a:spcPts val="0"/>
                        </a:spcBef>
                        <a:spcAft>
                          <a:spcPts val="0"/>
                        </a:spcAft>
                        <a:buNone/>
                      </a:pPr>
                      <a:r>
                        <a:rPr lang="fa" sz="3100" b="1"/>
                        <a:t>آب</a:t>
                      </a:r>
                      <a:endParaRPr sz="3800" b="1"/>
                    </a:p>
                  </a:txBody>
                  <a:tcPr marL="91425" marR="91425" marT="91425" marB="91425">
                    <a:lnB w="9525" cap="flat" cmpd="sng">
                      <a:solidFill>
                        <a:srgbClr val="9E9E9E"/>
                      </a:solidFill>
                      <a:prstDash val="dashDot"/>
                      <a:round/>
                      <a:headEnd type="none" w="sm" len="sm"/>
                      <a:tailEnd type="none" w="sm" len="sm"/>
                    </a:lnB>
                    <a:gradFill>
                      <a:gsLst>
                        <a:gs pos="0">
                          <a:srgbClr val="00D2E9"/>
                        </a:gs>
                        <a:gs pos="100000">
                          <a:srgbClr val="045962"/>
                        </a:gs>
                      </a:gsLst>
                      <a:path path="circle">
                        <a:fillToRect l="50000" t="50000" r="50000" b="50000"/>
                      </a:path>
                      <a:tileRect/>
                    </a:gradFill>
                  </a:tcPr>
                </a:tc>
                <a:tc>
                  <a:txBody>
                    <a:bodyPr/>
                    <a:lstStyle/>
                    <a:p>
                      <a:pPr marL="0" lvl="0" indent="0" algn="r" rtl="0">
                        <a:spcBef>
                          <a:spcPts val="0"/>
                        </a:spcBef>
                        <a:spcAft>
                          <a:spcPts val="0"/>
                        </a:spcAft>
                        <a:buNone/>
                      </a:pPr>
                      <a:r>
                        <a:rPr lang="fa" sz="3100" b="1"/>
                        <a:t>گردش</a:t>
                      </a:r>
                      <a:endParaRPr sz="2500" b="1"/>
                    </a:p>
                  </a:txBody>
                  <a:tcPr marL="91425" marR="91425" marT="91425" marB="91425">
                    <a:gradFill>
                      <a:gsLst>
                        <a:gs pos="0">
                          <a:srgbClr val="00D2E9"/>
                        </a:gs>
                        <a:gs pos="100000">
                          <a:srgbClr val="045962"/>
                        </a:gs>
                      </a:gsLst>
                      <a:path path="circle">
                        <a:fillToRect l="50000" t="50000" r="50000" b="50000"/>
                      </a:path>
                      <a:tileRect/>
                    </a:gradFill>
                  </a:tcPr>
                </a:tc>
                <a:tc>
                  <a:txBody>
                    <a:bodyPr/>
                    <a:lstStyle/>
                    <a:p>
                      <a:pPr marL="0" lvl="0" indent="0" algn="r" rtl="0">
                        <a:spcBef>
                          <a:spcPts val="0"/>
                        </a:spcBef>
                        <a:spcAft>
                          <a:spcPts val="0"/>
                        </a:spcAft>
                        <a:buNone/>
                      </a:pPr>
                      <a:r>
                        <a:rPr lang="fa" sz="2700" b="1"/>
                        <a:t>هوش</a:t>
                      </a:r>
                      <a:endParaRPr sz="2700" b="1"/>
                    </a:p>
                  </a:txBody>
                  <a:tcPr marL="91425" marR="91425" marT="91425" marB="91425">
                    <a:gradFill>
                      <a:gsLst>
                        <a:gs pos="0">
                          <a:srgbClr val="00D2E9"/>
                        </a:gs>
                        <a:gs pos="100000">
                          <a:srgbClr val="045962"/>
                        </a:gs>
                      </a:gsLst>
                      <a:path path="circle">
                        <a:fillToRect l="50000" t="50000" r="50000" b="50000"/>
                      </a:path>
                      <a:tileRect/>
                    </a:gradFill>
                  </a:tcPr>
                </a:tc>
                <a:tc>
                  <a:txBody>
                    <a:bodyPr/>
                    <a:lstStyle/>
                    <a:p>
                      <a:pPr marL="0" lvl="0" indent="0" algn="r" rtl="0">
                        <a:spcBef>
                          <a:spcPts val="0"/>
                        </a:spcBef>
                        <a:spcAft>
                          <a:spcPts val="0"/>
                        </a:spcAft>
                        <a:buNone/>
                      </a:pPr>
                      <a:r>
                        <a:rPr lang="fa" sz="2700" b="1"/>
                        <a:t>دانش</a:t>
                      </a:r>
                      <a:endParaRPr sz="2700" b="1"/>
                    </a:p>
                  </a:txBody>
                  <a:tcPr marL="91425" marR="91425" marT="91425" marB="91425">
                    <a:gradFill>
                      <a:gsLst>
                        <a:gs pos="0">
                          <a:srgbClr val="00D2E9"/>
                        </a:gs>
                        <a:gs pos="100000">
                          <a:srgbClr val="045962"/>
                        </a:gs>
                      </a:gsLst>
                      <a:path path="circle">
                        <a:fillToRect l="50000" t="50000" r="50000" b="50000"/>
                      </a:path>
                      <a:tileRect/>
                    </a:gradFill>
                  </a:tcPr>
                </a:tc>
                <a:tc>
                  <a:txBody>
                    <a:bodyPr/>
                    <a:lstStyle/>
                    <a:p>
                      <a:pPr marL="0" lvl="0" indent="0" algn="r" rtl="0">
                        <a:spcBef>
                          <a:spcPts val="0"/>
                        </a:spcBef>
                        <a:spcAft>
                          <a:spcPts val="0"/>
                        </a:spcAft>
                        <a:buNone/>
                      </a:pPr>
                      <a:r>
                        <a:rPr lang="fa" sz="2700" b="1"/>
                        <a:t>جای</a:t>
                      </a:r>
                      <a:endParaRPr sz="2700" b="1"/>
                    </a:p>
                  </a:txBody>
                  <a:tcPr marL="91425" marR="91425" marT="91425" marB="91425">
                    <a:gradFill>
                      <a:gsLst>
                        <a:gs pos="0">
                          <a:srgbClr val="00D2E9"/>
                        </a:gs>
                        <a:gs pos="100000">
                          <a:srgbClr val="045962"/>
                        </a:gs>
                      </a:gsLst>
                      <a:path path="circle">
                        <a:fillToRect l="50000" t="50000" r="50000" b="50000"/>
                      </a:path>
                      <a:tileRect/>
                    </a:gradFill>
                  </a:tcPr>
                </a:tc>
                <a:extLst>
                  <a:ext uri="{0D108BD9-81ED-4DB2-BD59-A6C34878D82A}">
                    <a16:rowId xmlns:a16="http://schemas.microsoft.com/office/drawing/2014/main" val="10000"/>
                  </a:ext>
                </a:extLst>
              </a:tr>
              <a:tr h="875100">
                <a:tc>
                  <a:txBody>
                    <a:bodyPr/>
                    <a:lstStyle/>
                    <a:p>
                      <a:pPr marL="0" lvl="0" indent="0" algn="l" rtl="0">
                        <a:spcBef>
                          <a:spcPts val="0"/>
                        </a:spcBef>
                        <a:spcAft>
                          <a:spcPts val="0"/>
                        </a:spcAft>
                        <a:buNone/>
                      </a:pPr>
                      <a:endParaRPr/>
                    </a:p>
                  </a:txBody>
                  <a:tcPr marL="91425" marR="91425" marT="91425" marB="91425">
                    <a:solidFill>
                      <a:srgbClr val="F4CCCC"/>
                    </a:solidFill>
                  </a:tcPr>
                </a:tc>
                <a:tc>
                  <a:txBody>
                    <a:bodyPr/>
                    <a:lstStyle/>
                    <a:p>
                      <a:pPr marL="0" lvl="0" indent="0" algn="l" rtl="0">
                        <a:spcBef>
                          <a:spcPts val="0"/>
                        </a:spcBef>
                        <a:spcAft>
                          <a:spcPts val="0"/>
                        </a:spcAft>
                        <a:buNone/>
                      </a:pPr>
                      <a:endParaRPr/>
                    </a:p>
                  </a:txBody>
                  <a:tcPr marL="91425" marR="91425" marT="91425" marB="91425">
                    <a:solidFill>
                      <a:srgbClr val="F4CCCC"/>
                    </a:solidFill>
                  </a:tcPr>
                </a:tc>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dashDot"/>
                      <a:round/>
                      <a:headEnd type="none" w="sm" len="sm"/>
                      <a:tailEnd type="none" w="sm" len="sm"/>
                    </a:lnR>
                    <a:solidFill>
                      <a:srgbClr val="F4CCCC"/>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dashDot"/>
                      <a:round/>
                      <a:headEnd type="none" w="sm" len="sm"/>
                      <a:tailEnd type="none" w="sm" len="sm"/>
                    </a:lnL>
                    <a:lnR w="9525" cap="flat" cmpd="sng">
                      <a:solidFill>
                        <a:srgbClr val="9E9E9E"/>
                      </a:solidFill>
                      <a:prstDash val="dashDot"/>
                      <a:round/>
                      <a:headEnd type="none" w="sm" len="sm"/>
                      <a:tailEnd type="none" w="sm" len="sm"/>
                    </a:lnR>
                    <a:lnT w="9525" cap="flat" cmpd="sng">
                      <a:solidFill>
                        <a:srgbClr val="9E9E9E"/>
                      </a:solidFill>
                      <a:prstDash val="dashDot"/>
                      <a:round/>
                      <a:headEnd type="none" w="sm" len="sm"/>
                      <a:tailEnd type="none" w="sm" len="sm"/>
                    </a:lnT>
                    <a:lnB w="9525" cap="flat" cmpd="sng">
                      <a:solidFill>
                        <a:srgbClr val="9E9E9E"/>
                      </a:solidFill>
                      <a:prstDash val="dashDot"/>
                      <a:round/>
                      <a:headEnd type="none" w="sm" len="sm"/>
                      <a:tailEnd type="none" w="sm" len="sm"/>
                    </a:lnB>
                    <a:solidFill>
                      <a:srgbClr val="F4CCCC"/>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9E9E9E"/>
                      </a:solidFill>
                      <a:prstDash val="dashDot"/>
                      <a:round/>
                      <a:headEnd type="none" w="sm" len="sm"/>
                      <a:tailEnd type="none" w="sm" len="sm"/>
                    </a:lnL>
                    <a:lnB w="114300" cap="flat" cmpd="sng">
                      <a:solidFill>
                        <a:srgbClr val="9E9E9E"/>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a:p>
                  </a:txBody>
                  <a:tcPr marL="91425" marR="91425" marT="91425" marB="91425">
                    <a:solidFill>
                      <a:srgbClr val="F4CCCC"/>
                    </a:solidFill>
                  </a:tcPr>
                </a:tc>
                <a:tc>
                  <a:txBody>
                    <a:bodyPr/>
                    <a:lstStyle/>
                    <a:p>
                      <a:pPr marL="0" lvl="0" indent="0" algn="l" rtl="0">
                        <a:spcBef>
                          <a:spcPts val="0"/>
                        </a:spcBef>
                        <a:spcAft>
                          <a:spcPts val="0"/>
                        </a:spcAft>
                        <a:buNone/>
                      </a:pPr>
                      <a:endParaRPr/>
                    </a:p>
                  </a:txBody>
                  <a:tcPr marL="91425" marR="91425" marT="91425" marB="91425">
                    <a:solidFill>
                      <a:srgbClr val="F4CCCC"/>
                    </a:solidFill>
                  </a:tcPr>
                </a:tc>
                <a:tc>
                  <a:txBody>
                    <a:bodyPr/>
                    <a:lstStyle/>
                    <a:p>
                      <a:pPr marL="0" lvl="0" indent="0" algn="l" rtl="0">
                        <a:spcBef>
                          <a:spcPts val="0"/>
                        </a:spcBef>
                        <a:spcAft>
                          <a:spcPts val="0"/>
                        </a:spcAft>
                        <a:buNone/>
                      </a:pPr>
                      <a:endParaRPr/>
                    </a:p>
                  </a:txBody>
                  <a:tcPr marL="91425" marR="91425" marT="91425" marB="91425">
                    <a:solidFill>
                      <a:srgbClr val="F4CCCC"/>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7"/>
          <p:cNvPicPr preferRelativeResize="0"/>
          <p:nvPr/>
        </p:nvPicPr>
        <p:blipFill>
          <a:blip r:embed="rId3">
            <a:alphaModFix/>
          </a:blip>
          <a:stretch>
            <a:fillRect/>
          </a:stretch>
        </p:blipFill>
        <p:spPr>
          <a:xfrm>
            <a:off x="130975" y="152400"/>
            <a:ext cx="4988275" cy="4838474"/>
          </a:xfrm>
          <a:prstGeom prst="rect">
            <a:avLst/>
          </a:prstGeom>
          <a:noFill/>
          <a:ln>
            <a:noFill/>
          </a:ln>
        </p:spPr>
      </p:pic>
      <p:sp>
        <p:nvSpPr>
          <p:cNvPr id="112" name="Google Shape;112;p17"/>
          <p:cNvSpPr txBox="1"/>
          <p:nvPr/>
        </p:nvSpPr>
        <p:spPr>
          <a:xfrm>
            <a:off x="6096000" y="152400"/>
            <a:ext cx="2964600" cy="9882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fa" sz="3000" b="1">
                <a:solidFill>
                  <a:schemeClr val="dk2"/>
                </a:solidFill>
              </a:rPr>
              <a:t>جشن های پاییزی</a:t>
            </a:r>
            <a:endParaRPr sz="3000" b="1">
              <a:solidFill>
                <a:schemeClr val="dk2"/>
              </a:solidFill>
            </a:endParaRPr>
          </a:p>
        </p:txBody>
      </p:sp>
      <p:sp>
        <p:nvSpPr>
          <p:cNvPr id="114" name="Google Shape;114;p17"/>
          <p:cNvSpPr txBox="1"/>
          <p:nvPr/>
        </p:nvSpPr>
        <p:spPr>
          <a:xfrm>
            <a:off x="8001000" y="1230325"/>
            <a:ext cx="10002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5" name="Google Shape;115;p17"/>
          <p:cNvSpPr txBox="1"/>
          <p:nvPr/>
        </p:nvSpPr>
        <p:spPr>
          <a:xfrm>
            <a:off x="6729300" y="1428975"/>
            <a:ext cx="1271700" cy="4617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r" rtl="1">
              <a:spcBef>
                <a:spcPts val="0"/>
              </a:spcBef>
              <a:spcAft>
                <a:spcPts val="0"/>
              </a:spcAft>
              <a:buNone/>
            </a:pPr>
            <a:r>
              <a:rPr lang="fa" sz="1800" b="1">
                <a:solidFill>
                  <a:schemeClr val="dk2"/>
                </a:solidFill>
              </a:rPr>
              <a:t>جشن مهرگان</a:t>
            </a:r>
            <a:endParaRPr sz="1800" b="1">
              <a:solidFill>
                <a:schemeClr val="dk2"/>
              </a:solidFill>
            </a:endParaRPr>
          </a:p>
        </p:txBody>
      </p:sp>
      <p:sp>
        <p:nvSpPr>
          <p:cNvPr id="116" name="Google Shape;116;p17"/>
          <p:cNvSpPr txBox="1"/>
          <p:nvPr/>
        </p:nvSpPr>
        <p:spPr>
          <a:xfrm>
            <a:off x="7036500" y="3632300"/>
            <a:ext cx="1083600" cy="4617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fa" sz="1800" b="1">
                <a:solidFill>
                  <a:schemeClr val="dk2"/>
                </a:solidFill>
              </a:rPr>
              <a:t>جشن یلدا</a:t>
            </a:r>
            <a:endParaRPr sz="1800" b="1">
              <a:solidFill>
                <a:schemeClr val="dk2"/>
              </a:solidFill>
            </a:endParaRPr>
          </a:p>
        </p:txBody>
      </p:sp>
      <p:sp>
        <p:nvSpPr>
          <p:cNvPr id="117" name="Google Shape;117;p17"/>
          <p:cNvSpPr txBox="1"/>
          <p:nvPr/>
        </p:nvSpPr>
        <p:spPr>
          <a:xfrm>
            <a:off x="7970100" y="3470150"/>
            <a:ext cx="1333500" cy="3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18" name="Google Shape;118;p17"/>
          <p:cNvSpPr txBox="1"/>
          <p:nvPr/>
        </p:nvSpPr>
        <p:spPr>
          <a:xfrm>
            <a:off x="6696000" y="2894925"/>
            <a:ext cx="1512000" cy="4617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fa" sz="1800" b="1">
                <a:solidFill>
                  <a:schemeClr val="dk2"/>
                </a:solidFill>
              </a:rPr>
              <a:t>جشن شکرگزاری</a:t>
            </a:r>
            <a:endParaRPr sz="1800" b="1">
              <a:solidFill>
                <a:schemeClr val="dk2"/>
              </a:solidFill>
            </a:endParaRPr>
          </a:p>
        </p:txBody>
      </p:sp>
      <p:sp>
        <p:nvSpPr>
          <p:cNvPr id="119" name="Google Shape;119;p17"/>
          <p:cNvSpPr txBox="1"/>
          <p:nvPr/>
        </p:nvSpPr>
        <p:spPr>
          <a:xfrm>
            <a:off x="6472950" y="2042500"/>
            <a:ext cx="1784400" cy="738900"/>
          </a:xfrm>
          <a:prstGeom prst="rect">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ctr" rtl="1">
              <a:spcBef>
                <a:spcPts val="0"/>
              </a:spcBef>
              <a:spcAft>
                <a:spcPts val="0"/>
              </a:spcAft>
              <a:buNone/>
            </a:pPr>
            <a:r>
              <a:rPr lang="fa" sz="1800" b="1">
                <a:solidFill>
                  <a:schemeClr val="dk2"/>
                </a:solidFill>
              </a:rPr>
              <a:t>جشن برداشت فراورده ها</a:t>
            </a:r>
            <a:endParaRPr sz="1800" b="1">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8" descr="مستند مهرگان - اسطوره مهر ، قیام کاوه آهنگر و فلسفه جشن مهرگان -  کاری از بهرام روشن ضمیر ، تهیه شده در گروه رسانه انجمن فرهنگی ایران زمین افراز" title="مستند مهرگان">
            <a:hlinkClick r:id="rId3"/>
          </p:cNvPr>
          <p:cNvPicPr preferRelativeResize="0"/>
          <p:nvPr/>
        </p:nvPicPr>
        <p:blipFill>
          <a:blip r:embed="rId4">
            <a:alphaModFix/>
          </a:blip>
          <a:stretch>
            <a:fillRect/>
          </a:stretch>
        </p:blipFill>
        <p:spPr>
          <a:xfrm>
            <a:off x="327675" y="152400"/>
            <a:ext cx="4053826" cy="4705975"/>
          </a:xfrm>
          <a:prstGeom prst="rect">
            <a:avLst/>
          </a:prstGeom>
          <a:noFill/>
          <a:ln>
            <a:noFill/>
          </a:ln>
        </p:spPr>
      </p:pic>
      <p:pic>
        <p:nvPicPr>
          <p:cNvPr id="125" name="Google Shape;125;p18" descr="ایرانیان روزگار باستان دو فصل سال داشتند، تابستان بزرگ که آغازش با نوروز بود و زمستان بزرگ که آغازش با مهرگان بوده است. مهرگان جشن پایان برداشت محصولات و جشن غلبه فریدون بر ضحاک نیز هست. از این رو، مردم همه ساله، شانزدهم مهرماه را که روز مهر از ماه مهر است، مهرگان نامیده آن را جشن می گرفته اند. جشنی که تا همین اواخر با شکوه و عظمت تمام در سراسر فلات ایران برگزار می شده است. با این همه هنوز هم در مناطقی از ایران و اخیرا ایرانیان خارج کشور  این جشن را برگزار می کنند. گزارش از بهمن سقایی." title="استقبال ايرانيان از جشن مهرگان">
            <a:hlinkClick r:id="rId5"/>
          </p:cNvPr>
          <p:cNvPicPr preferRelativeResize="0"/>
          <p:nvPr/>
        </p:nvPicPr>
        <p:blipFill>
          <a:blip r:embed="rId6">
            <a:alphaModFix/>
          </a:blip>
          <a:stretch>
            <a:fillRect/>
          </a:stretch>
        </p:blipFill>
        <p:spPr>
          <a:xfrm>
            <a:off x="5191125" y="314825"/>
            <a:ext cx="3607600" cy="4543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r" rtl="1">
              <a:spcBef>
                <a:spcPts val="0"/>
              </a:spcBef>
              <a:spcAft>
                <a:spcPts val="1200"/>
              </a:spcAft>
              <a:buNone/>
            </a:pPr>
            <a:r>
              <a:rPr lang="fa"/>
              <a:t>جش های پاییزی</a:t>
            </a:r>
            <a:endParaRPr/>
          </a:p>
        </p:txBody>
      </p:sp>
      <p:sp>
        <p:nvSpPr>
          <p:cNvPr id="131" name="Google Shape;131;p19"/>
          <p:cNvSpPr txBox="1"/>
          <p:nvPr/>
        </p:nvSpPr>
        <p:spPr>
          <a:xfrm>
            <a:off x="431025" y="411975"/>
            <a:ext cx="7777500" cy="3898200"/>
          </a:xfrm>
          <a:prstGeom prst="rect">
            <a:avLst/>
          </a:prstGeom>
          <a:noFill/>
          <a:ln>
            <a:noFill/>
          </a:ln>
        </p:spPr>
        <p:txBody>
          <a:bodyPr spcFirstLastPara="1" wrap="square" lIns="91425" tIns="91425" rIns="91425" bIns="91425" anchor="t" anchorCtr="0">
            <a:noAutofit/>
          </a:bodyPr>
          <a:lstStyle/>
          <a:p>
            <a:pPr marL="457200" lvl="0" indent="-358775" algn="r" rtl="1">
              <a:lnSpc>
                <a:spcPct val="115000"/>
              </a:lnSpc>
              <a:spcBef>
                <a:spcPts val="0"/>
              </a:spcBef>
              <a:spcAft>
                <a:spcPts val="0"/>
              </a:spcAft>
              <a:buClr>
                <a:srgbClr val="201F1E"/>
              </a:buClr>
              <a:buSzPts val="2050"/>
              <a:buFont typeface="Roboto"/>
              <a:buChar char="●"/>
            </a:pPr>
            <a:r>
              <a:rPr lang="fa" sz="2050" b="1">
                <a:solidFill>
                  <a:srgbClr val="201F1E"/>
                </a:solidFill>
                <a:highlight>
                  <a:srgbClr val="FFFFFF"/>
                </a:highlight>
                <a:latin typeface="Roboto"/>
                <a:ea typeface="Roboto"/>
                <a:cs typeface="Roboto"/>
                <a:sym typeface="Roboto"/>
              </a:rPr>
              <a:t>جشن مهرگان ٦ روز  در سال است. </a:t>
            </a:r>
            <a:endParaRPr sz="2050" b="1">
              <a:solidFill>
                <a:srgbClr val="201F1E"/>
              </a:solidFill>
              <a:highlight>
                <a:srgbClr val="FFFFFF"/>
              </a:highlight>
              <a:latin typeface="Roboto"/>
              <a:ea typeface="Roboto"/>
              <a:cs typeface="Roboto"/>
              <a:sym typeface="Roboto"/>
            </a:endParaRPr>
          </a:p>
          <a:p>
            <a:pPr marL="457200" lvl="0" indent="-358775" algn="r" rtl="1">
              <a:lnSpc>
                <a:spcPct val="115000"/>
              </a:lnSpc>
              <a:spcBef>
                <a:spcPts val="0"/>
              </a:spcBef>
              <a:spcAft>
                <a:spcPts val="0"/>
              </a:spcAft>
              <a:buClr>
                <a:srgbClr val="201F1E"/>
              </a:buClr>
              <a:buSzPts val="2050"/>
              <a:buFont typeface="Roboto"/>
              <a:buChar char="●"/>
            </a:pPr>
            <a:r>
              <a:rPr lang="fa" sz="2050" b="1">
                <a:solidFill>
                  <a:srgbClr val="201F1E"/>
                </a:solidFill>
                <a:highlight>
                  <a:srgbClr val="FFFFFF"/>
                </a:highlight>
                <a:latin typeface="Roboto"/>
                <a:ea typeface="Roboto"/>
                <a:cs typeface="Roboto"/>
                <a:sym typeface="Roboto"/>
              </a:rPr>
              <a:t>جشن مهرگان در روز۱۶ مهر از ماه مهر كه آغاز فصل پاییز است انجام مي شود مهرگان جشن شكرگزاري براي برداشت فراورد های کشاورزی است.</a:t>
            </a:r>
            <a:endParaRPr sz="2050" b="1">
              <a:solidFill>
                <a:srgbClr val="201F1E"/>
              </a:solidFill>
              <a:highlight>
                <a:srgbClr val="FFFFFF"/>
              </a:highlight>
              <a:latin typeface="Roboto"/>
              <a:ea typeface="Roboto"/>
              <a:cs typeface="Roboto"/>
              <a:sym typeface="Roboto"/>
            </a:endParaRPr>
          </a:p>
          <a:p>
            <a:pPr marL="0" lvl="0" indent="0" algn="r" rtl="1">
              <a:lnSpc>
                <a:spcPct val="115000"/>
              </a:lnSpc>
              <a:spcBef>
                <a:spcPts val="0"/>
              </a:spcBef>
              <a:spcAft>
                <a:spcPts val="0"/>
              </a:spcAft>
              <a:buNone/>
            </a:pPr>
            <a:endParaRPr sz="2050" b="1">
              <a:solidFill>
                <a:srgbClr val="201F1E"/>
              </a:solidFill>
              <a:highlight>
                <a:srgbClr val="FFFFFF"/>
              </a:highlight>
              <a:latin typeface="Roboto"/>
              <a:ea typeface="Roboto"/>
              <a:cs typeface="Roboto"/>
              <a:sym typeface="Roboto"/>
            </a:endParaRPr>
          </a:p>
          <a:p>
            <a:pPr marL="457200" lvl="0" indent="-358775" algn="r" rtl="1">
              <a:lnSpc>
                <a:spcPct val="115000"/>
              </a:lnSpc>
              <a:spcBef>
                <a:spcPts val="0"/>
              </a:spcBef>
              <a:spcAft>
                <a:spcPts val="0"/>
              </a:spcAft>
              <a:buClr>
                <a:srgbClr val="201F1E"/>
              </a:buClr>
              <a:buSzPts val="2050"/>
              <a:buFont typeface="Roboto"/>
              <a:buChar char="●"/>
            </a:pPr>
            <a:r>
              <a:rPr lang="fa" sz="2050" b="1">
                <a:solidFill>
                  <a:srgbClr val="201F1E"/>
                </a:solidFill>
                <a:highlight>
                  <a:srgbClr val="FFFFFF"/>
                </a:highlight>
                <a:latin typeface="Roboto"/>
                <a:ea typeface="Roboto"/>
                <a:cs typeface="Roboto"/>
                <a:sym typeface="Roboto"/>
              </a:rPr>
              <a:t>در شاهنامه جشن مهرگان ، جنگي بين فريدون وضحاك و آزادي شهناز و نواز دخترهاي جمشيد از دست ضحاك بوده است.</a:t>
            </a:r>
            <a:endParaRPr sz="2050" b="1">
              <a:solidFill>
                <a:srgbClr val="201F1E"/>
              </a:solidFill>
              <a:highlight>
                <a:srgbClr val="FFFFFF"/>
              </a:highlight>
              <a:latin typeface="Roboto"/>
              <a:ea typeface="Roboto"/>
              <a:cs typeface="Roboto"/>
              <a:sym typeface="Roboto"/>
            </a:endParaRPr>
          </a:p>
          <a:p>
            <a:pPr marL="0" lvl="0" indent="0" algn="r" rtl="1">
              <a:lnSpc>
                <a:spcPct val="115000"/>
              </a:lnSpc>
              <a:spcBef>
                <a:spcPts val="0"/>
              </a:spcBef>
              <a:spcAft>
                <a:spcPts val="0"/>
              </a:spcAft>
              <a:buNone/>
            </a:pPr>
            <a:r>
              <a:rPr lang="fa" sz="2050" b="1">
                <a:solidFill>
                  <a:srgbClr val="201F1E"/>
                </a:solidFill>
                <a:highlight>
                  <a:srgbClr val="FFFFFF"/>
                </a:highlight>
                <a:latin typeface="Roboto"/>
                <a:ea typeface="Roboto"/>
                <a:cs typeface="Roboto"/>
                <a:sym typeface="Roboto"/>
              </a:rPr>
              <a:t> </a:t>
            </a:r>
            <a:endParaRPr sz="2050" b="1">
              <a:solidFill>
                <a:srgbClr val="201F1E"/>
              </a:solidFill>
              <a:highlight>
                <a:srgbClr val="FFFFFF"/>
              </a:highlight>
              <a:latin typeface="Roboto"/>
              <a:ea typeface="Roboto"/>
              <a:cs typeface="Roboto"/>
              <a:sym typeface="Roboto"/>
            </a:endParaRPr>
          </a:p>
          <a:p>
            <a:pPr marL="457200" lvl="0" indent="-358775" algn="r" rtl="1">
              <a:lnSpc>
                <a:spcPct val="115000"/>
              </a:lnSpc>
              <a:spcBef>
                <a:spcPts val="0"/>
              </a:spcBef>
              <a:spcAft>
                <a:spcPts val="0"/>
              </a:spcAft>
              <a:buClr>
                <a:srgbClr val="201F1E"/>
              </a:buClr>
              <a:buSzPts val="2050"/>
              <a:buFont typeface="Roboto"/>
              <a:buChar char="●"/>
            </a:pPr>
            <a:r>
              <a:rPr lang="fa" sz="2050" b="1">
                <a:solidFill>
                  <a:srgbClr val="201F1E"/>
                </a:solidFill>
                <a:highlight>
                  <a:srgbClr val="FFFFFF"/>
                </a:highlight>
                <a:latin typeface="Roboto"/>
                <a:ea typeface="Roboto"/>
                <a:cs typeface="Roboto"/>
                <a:sym typeface="Roboto"/>
              </a:rPr>
              <a:t>مهرگان جشني بود كه براي هزاران سال در ايران باستان جشن مي گرفتند و از نوروز هم مهم تر بود چون مادرزمين خوراک ايرانيان را مي رساند.</a:t>
            </a:r>
            <a:endParaRPr sz="2050" b="1">
              <a:solidFill>
                <a:srgbClr val="201F1E"/>
              </a:solidFill>
              <a:highlight>
                <a:srgbClr val="FFFFFF"/>
              </a:highlight>
              <a:latin typeface="Roboto"/>
              <a:ea typeface="Roboto"/>
              <a:cs typeface="Roboto"/>
              <a:sym typeface="Roboto"/>
            </a:endParaRPr>
          </a:p>
          <a:p>
            <a:pPr marL="0" lvl="0" indent="0" algn="r" rtl="1">
              <a:lnSpc>
                <a:spcPct val="115000"/>
              </a:lnSpc>
              <a:spcBef>
                <a:spcPts val="0"/>
              </a:spcBef>
              <a:spcAft>
                <a:spcPts val="0"/>
              </a:spcAft>
              <a:buNone/>
            </a:pPr>
            <a:endParaRPr sz="2050" b="1">
              <a:solidFill>
                <a:srgbClr val="201F1E"/>
              </a:solidFill>
              <a:highlight>
                <a:srgbClr val="FFFFFF"/>
              </a:highlight>
              <a:latin typeface="Roboto"/>
              <a:ea typeface="Roboto"/>
              <a:cs typeface="Roboto"/>
              <a:sym typeface="Roboto"/>
            </a:endParaRPr>
          </a:p>
          <a:p>
            <a:pPr marL="457200" lvl="0" indent="-358775" algn="r" rtl="1">
              <a:lnSpc>
                <a:spcPct val="115000"/>
              </a:lnSpc>
              <a:spcBef>
                <a:spcPts val="0"/>
              </a:spcBef>
              <a:spcAft>
                <a:spcPts val="0"/>
              </a:spcAft>
              <a:buClr>
                <a:srgbClr val="201F1E"/>
              </a:buClr>
              <a:buSzPts val="2050"/>
              <a:buFont typeface="Roboto"/>
              <a:buChar char="●"/>
            </a:pPr>
            <a:r>
              <a:rPr lang="fa" sz="2050" b="1">
                <a:solidFill>
                  <a:srgbClr val="201F1E"/>
                </a:solidFill>
                <a:highlight>
                  <a:srgbClr val="FFFFFF"/>
                </a:highlight>
                <a:latin typeface="Roboto"/>
                <a:ea typeface="Roboto"/>
                <a:cs typeface="Roboto"/>
                <a:sym typeface="Roboto"/>
              </a:rPr>
              <a:t>امروز جشن مهرگان در ايران، تاجيكستان، افغانستان و عراق برگزار مي شود. </a:t>
            </a:r>
            <a:endParaRPr sz="2050" b="1">
              <a:solidFill>
                <a:srgbClr val="201F1E"/>
              </a:solidFill>
              <a:highlight>
                <a:srgbClr val="FFFFFF"/>
              </a:highlight>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5"/>
        <p:cNvGrpSpPr/>
        <p:nvPr/>
      </p:nvGrpSpPr>
      <p:grpSpPr>
        <a:xfrm>
          <a:off x="0" y="0"/>
          <a:ext cx="0" cy="0"/>
          <a:chOff x="0" y="0"/>
          <a:chExt cx="0" cy="0"/>
        </a:xfrm>
      </p:grpSpPr>
      <p:sp>
        <p:nvSpPr>
          <p:cNvPr id="136" name="Google Shape;136;p20"/>
          <p:cNvSpPr/>
          <p:nvPr/>
        </p:nvSpPr>
        <p:spPr>
          <a:xfrm>
            <a:off x="321475" y="134925"/>
            <a:ext cx="8658000" cy="5072100"/>
          </a:xfrm>
          <a:prstGeom prst="wave">
            <a:avLst>
              <a:gd name="adj1" fmla="val 12500"/>
              <a:gd name="adj2" fmla="val 0"/>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7" name="Google Shape;137;p20"/>
          <p:cNvPicPr preferRelativeResize="0"/>
          <p:nvPr/>
        </p:nvPicPr>
        <p:blipFill>
          <a:blip r:embed="rId3">
            <a:alphaModFix/>
          </a:blip>
          <a:stretch>
            <a:fillRect/>
          </a:stretch>
        </p:blipFill>
        <p:spPr>
          <a:xfrm>
            <a:off x="321475" y="2710475"/>
            <a:ext cx="1446850" cy="1285900"/>
          </a:xfrm>
          <a:prstGeom prst="rect">
            <a:avLst/>
          </a:prstGeom>
          <a:noFill/>
          <a:ln>
            <a:noFill/>
          </a:ln>
        </p:spPr>
      </p:pic>
      <p:sp>
        <p:nvSpPr>
          <p:cNvPr id="138" name="Google Shape;138;p20"/>
          <p:cNvSpPr txBox="1"/>
          <p:nvPr/>
        </p:nvSpPr>
        <p:spPr>
          <a:xfrm>
            <a:off x="5345900" y="134925"/>
            <a:ext cx="3571500" cy="6465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fa" sz="3000">
                <a:solidFill>
                  <a:schemeClr val="dk1"/>
                </a:solidFill>
                <a:highlight>
                  <a:schemeClr val="lt1"/>
                </a:highlight>
                <a:latin typeface="Roboto"/>
                <a:ea typeface="Roboto"/>
                <a:cs typeface="Roboto"/>
                <a:sym typeface="Roboto"/>
              </a:rPr>
              <a:t>کار خانه</a:t>
            </a:r>
            <a:endParaRPr/>
          </a:p>
        </p:txBody>
      </p:sp>
      <p:pic>
        <p:nvPicPr>
          <p:cNvPr id="139" name="Google Shape;139;p20"/>
          <p:cNvPicPr preferRelativeResize="0"/>
          <p:nvPr/>
        </p:nvPicPr>
        <p:blipFill rotWithShape="1">
          <a:blip r:embed="rId4">
            <a:alphaModFix/>
          </a:blip>
          <a:srcRect/>
          <a:stretch/>
        </p:blipFill>
        <p:spPr>
          <a:xfrm>
            <a:off x="6482075" y="134925"/>
            <a:ext cx="1176950" cy="1063175"/>
          </a:xfrm>
          <a:prstGeom prst="rect">
            <a:avLst/>
          </a:prstGeom>
          <a:noFill/>
          <a:ln>
            <a:noFill/>
          </a:ln>
        </p:spPr>
      </p:pic>
      <p:sp>
        <p:nvSpPr>
          <p:cNvPr id="140" name="Google Shape;140;p20"/>
          <p:cNvSpPr txBox="1"/>
          <p:nvPr/>
        </p:nvSpPr>
        <p:spPr>
          <a:xfrm>
            <a:off x="2154225" y="1649000"/>
            <a:ext cx="6582000" cy="24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41" name="Google Shape;141;p20"/>
          <p:cNvSpPr txBox="1"/>
          <p:nvPr/>
        </p:nvSpPr>
        <p:spPr>
          <a:xfrm>
            <a:off x="1486600" y="1412475"/>
            <a:ext cx="6800700" cy="2790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fa" sz="2000" b="1">
                <a:solidFill>
                  <a:schemeClr val="dk2"/>
                </a:solidFill>
              </a:rPr>
              <a:t>در باره جشن مهرگان پژوهش کنید و سپس یک بند / پاراگراف بنویسید و نقاشی کنید .</a:t>
            </a:r>
            <a:endParaRPr sz="2000" b="1">
              <a:solidFill>
                <a:schemeClr val="dk2"/>
              </a:solidFill>
            </a:endParaRPr>
          </a:p>
          <a:p>
            <a:pPr marL="0" lvl="0" indent="0" algn="r" rtl="1">
              <a:spcBef>
                <a:spcPts val="0"/>
              </a:spcBef>
              <a:spcAft>
                <a:spcPts val="0"/>
              </a:spcAft>
              <a:buNone/>
            </a:pPr>
            <a:endParaRPr sz="2000" b="1">
              <a:solidFill>
                <a:schemeClr val="dk2"/>
              </a:solidFill>
            </a:endParaRPr>
          </a:p>
          <a:p>
            <a:pPr marL="0" lvl="0" indent="0" algn="r" rtl="1">
              <a:spcBef>
                <a:spcPts val="0"/>
              </a:spcBef>
              <a:spcAft>
                <a:spcPts val="0"/>
              </a:spcAft>
              <a:buNone/>
            </a:pPr>
            <a:r>
              <a:rPr lang="fa" sz="2000" b="1">
                <a:solidFill>
                  <a:schemeClr val="dk2"/>
                </a:solidFill>
              </a:rPr>
              <a:t>به این پرسش ها پاسخ بدهید :</a:t>
            </a:r>
            <a:endParaRPr sz="2000" b="1">
              <a:solidFill>
                <a:schemeClr val="dk2"/>
              </a:solidFill>
            </a:endParaRPr>
          </a:p>
          <a:p>
            <a:pPr marL="0" lvl="0" indent="0" algn="r" rtl="1">
              <a:spcBef>
                <a:spcPts val="0"/>
              </a:spcBef>
              <a:spcAft>
                <a:spcPts val="0"/>
              </a:spcAft>
              <a:buNone/>
            </a:pPr>
            <a:r>
              <a:rPr lang="fa" sz="2000" b="1">
                <a:solidFill>
                  <a:schemeClr val="dk2"/>
                </a:solidFill>
              </a:rPr>
              <a:t>۱- چرا مردم  جشن مهرگان را برگزار می کنند؟</a:t>
            </a:r>
            <a:endParaRPr sz="2000" b="1">
              <a:solidFill>
                <a:schemeClr val="dk2"/>
              </a:solidFill>
            </a:endParaRPr>
          </a:p>
          <a:p>
            <a:pPr marL="0" lvl="0" indent="0" algn="r" rtl="1">
              <a:spcBef>
                <a:spcPts val="0"/>
              </a:spcBef>
              <a:spcAft>
                <a:spcPts val="0"/>
              </a:spcAft>
              <a:buNone/>
            </a:pPr>
            <a:r>
              <a:rPr lang="fa" sz="2000" b="1">
                <a:solidFill>
                  <a:schemeClr val="dk2"/>
                </a:solidFill>
              </a:rPr>
              <a:t>۲- این جشن درچه روز، چه ماه ، و چه فصلی از سال برگزار می شود ؟</a:t>
            </a:r>
            <a:endParaRPr sz="2000" b="1">
              <a:solidFill>
                <a:schemeClr val="dk2"/>
              </a:solidFill>
            </a:endParaRPr>
          </a:p>
          <a:p>
            <a:pPr marL="0" lvl="0" indent="0" algn="r" rtl="1">
              <a:spcBef>
                <a:spcPts val="0"/>
              </a:spcBef>
              <a:spcAft>
                <a:spcPts val="0"/>
              </a:spcAft>
              <a:buNone/>
            </a:pPr>
            <a:r>
              <a:rPr lang="fa" sz="2000" b="1">
                <a:solidFill>
                  <a:schemeClr val="dk2"/>
                </a:solidFill>
              </a:rPr>
              <a:t>۳- میوه ها و خوراکی هایی که در این جشن استفاده می کنند چیست ؟ </a:t>
            </a:r>
            <a:endParaRPr sz="2000" b="1">
              <a:solidFill>
                <a:schemeClr val="dk2"/>
              </a:solidFill>
            </a:endParaRPr>
          </a:p>
          <a:p>
            <a:pPr marL="0" lvl="0" indent="0" algn="r" rtl="1">
              <a:spcBef>
                <a:spcPts val="0"/>
              </a:spcBef>
              <a:spcAft>
                <a:spcPts val="0"/>
              </a:spcAft>
              <a:buNone/>
            </a:pPr>
            <a:r>
              <a:rPr lang="fa" sz="2000" b="1">
                <a:solidFill>
                  <a:schemeClr val="dk2"/>
                </a:solidFill>
              </a:rPr>
              <a:t>با ترکیب واژه مهر با واژه های دیگری ، واژه های نو بسازید مانند : </a:t>
            </a:r>
            <a:endParaRPr sz="2000" b="1">
              <a:solidFill>
                <a:schemeClr val="dk2"/>
              </a:solidFill>
            </a:endParaRPr>
          </a:p>
          <a:p>
            <a:pPr marL="0" lvl="0" indent="0" algn="r" rtl="1">
              <a:spcBef>
                <a:spcPts val="0"/>
              </a:spcBef>
              <a:spcAft>
                <a:spcPts val="0"/>
              </a:spcAft>
              <a:buNone/>
            </a:pPr>
            <a:r>
              <a:rPr lang="fa" sz="2000" b="1">
                <a:solidFill>
                  <a:schemeClr val="dk2"/>
                </a:solidFill>
              </a:rPr>
              <a:t>مهر+ بان = مهربان </a:t>
            </a:r>
            <a:endParaRPr sz="2000" b="1">
              <a:solidFill>
                <a:schemeClr val="dk2"/>
              </a:solidFill>
            </a:endParaRPr>
          </a:p>
          <a:p>
            <a:pPr marL="0" lvl="0" indent="0" algn="r" rtl="1">
              <a:spcBef>
                <a:spcPts val="0"/>
              </a:spcBef>
              <a:spcAft>
                <a:spcPts val="0"/>
              </a:spcAft>
              <a:buNone/>
            </a:pPr>
            <a:endParaRPr sz="2000" b="1">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p:nvPr/>
        </p:nvSpPr>
        <p:spPr>
          <a:xfrm>
            <a:off x="0" y="0"/>
            <a:ext cx="8979600" cy="4802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000">
              <a:solidFill>
                <a:srgbClr val="5F6368"/>
              </a:solidFill>
              <a:highlight>
                <a:srgbClr val="FFFFFF"/>
              </a:highlight>
              <a:latin typeface="Roboto"/>
              <a:ea typeface="Roboto"/>
              <a:cs typeface="Roboto"/>
              <a:sym typeface="Roboto"/>
            </a:endParaRPr>
          </a:p>
          <a:p>
            <a:pPr marL="0" lvl="0" indent="0" algn="r" rtl="1">
              <a:spcBef>
                <a:spcPts val="0"/>
              </a:spcBef>
              <a:spcAft>
                <a:spcPts val="0"/>
              </a:spcAft>
              <a:buNone/>
            </a:pPr>
            <a:r>
              <a:rPr lang="fa" sz="3000">
                <a:solidFill>
                  <a:srgbClr val="000000"/>
                </a:solidFill>
                <a:highlight>
                  <a:srgbClr val="FFFFFF"/>
                </a:highlight>
                <a:latin typeface="Roboto"/>
                <a:ea typeface="Roboto"/>
                <a:cs typeface="Roboto"/>
                <a:sym typeface="Roboto"/>
              </a:rPr>
              <a:t>کار خانه</a:t>
            </a:r>
            <a:endParaRPr sz="3000">
              <a:solidFill>
                <a:srgbClr val="000000"/>
              </a:solidFill>
              <a:highlight>
                <a:srgbClr val="FFFFFF"/>
              </a:highlight>
              <a:latin typeface="Roboto"/>
              <a:ea typeface="Roboto"/>
              <a:cs typeface="Roboto"/>
              <a:sym typeface="Roboto"/>
            </a:endParaRPr>
          </a:p>
          <a:p>
            <a:pPr marL="0" lvl="0" indent="0" algn="r" rtl="1">
              <a:spcBef>
                <a:spcPts val="0"/>
              </a:spcBef>
              <a:spcAft>
                <a:spcPts val="0"/>
              </a:spcAft>
              <a:buNone/>
            </a:pPr>
            <a:endParaRPr sz="3000">
              <a:solidFill>
                <a:srgbClr val="000000"/>
              </a:solidFill>
              <a:highlight>
                <a:srgbClr val="FFFFFF"/>
              </a:highlight>
              <a:latin typeface="Roboto"/>
              <a:ea typeface="Roboto"/>
              <a:cs typeface="Roboto"/>
              <a:sym typeface="Roboto"/>
            </a:endParaRPr>
          </a:p>
          <a:p>
            <a:pPr marL="0" lvl="0" indent="0" algn="r" rtl="0">
              <a:spcBef>
                <a:spcPts val="0"/>
              </a:spcBef>
              <a:spcAft>
                <a:spcPts val="0"/>
              </a:spcAft>
              <a:buNone/>
            </a:pPr>
            <a:r>
              <a:rPr lang="fa" sz="3000">
                <a:solidFill>
                  <a:srgbClr val="000000"/>
                </a:solidFill>
                <a:highlight>
                  <a:srgbClr val="FFFFFF"/>
                </a:highlight>
                <a:latin typeface="Roboto"/>
                <a:ea typeface="Roboto"/>
                <a:cs typeface="Roboto"/>
                <a:sym typeface="Roboto"/>
              </a:rPr>
              <a:t> در باره ی خود و هر چه که دوست دارید انجام بدهید بنویسید . معنی</a:t>
            </a:r>
            <a:endParaRPr sz="3000">
              <a:solidFill>
                <a:srgbClr val="000000"/>
              </a:solidFill>
              <a:highlight>
                <a:srgbClr val="FFFFFF"/>
              </a:highlight>
              <a:latin typeface="Roboto"/>
              <a:ea typeface="Roboto"/>
              <a:cs typeface="Roboto"/>
              <a:sym typeface="Roboto"/>
            </a:endParaRPr>
          </a:p>
          <a:p>
            <a:pPr marL="0" lvl="0" indent="0" algn="r" rtl="0">
              <a:spcBef>
                <a:spcPts val="0"/>
              </a:spcBef>
              <a:spcAft>
                <a:spcPts val="0"/>
              </a:spcAft>
              <a:buNone/>
            </a:pPr>
            <a:r>
              <a:rPr lang="fa" sz="3000">
                <a:solidFill>
                  <a:srgbClr val="000000"/>
                </a:solidFill>
                <a:highlight>
                  <a:srgbClr val="FFFFFF"/>
                </a:highlight>
                <a:latin typeface="Roboto"/>
                <a:ea typeface="Roboto"/>
                <a:cs typeface="Roboto"/>
                <a:sym typeface="Roboto"/>
              </a:rPr>
              <a:t> نام ، نام خانوادگی  و تاریخ تولدتان را هم به تاریخ میلادی و هم ایرانی بنویسید </a:t>
            </a:r>
            <a:endParaRPr sz="3000">
              <a:solidFill>
                <a:srgbClr val="000000"/>
              </a:solidFill>
              <a:highlight>
                <a:srgbClr val="FFFFFF"/>
              </a:highlight>
              <a:latin typeface="Roboto"/>
              <a:ea typeface="Roboto"/>
              <a:cs typeface="Roboto"/>
              <a:sym typeface="Roboto"/>
            </a:endParaRPr>
          </a:p>
          <a:p>
            <a:pPr marL="0" lvl="0" indent="0" algn="r" rtl="0">
              <a:spcBef>
                <a:spcPts val="0"/>
              </a:spcBef>
              <a:spcAft>
                <a:spcPts val="0"/>
              </a:spcAft>
              <a:buNone/>
            </a:pPr>
            <a:endParaRPr sz="3000">
              <a:solidFill>
                <a:srgbClr val="000000"/>
              </a:solidFill>
              <a:highlight>
                <a:srgbClr val="FFFFFF"/>
              </a:highlight>
              <a:latin typeface="Roboto"/>
              <a:ea typeface="Roboto"/>
              <a:cs typeface="Roboto"/>
              <a:sym typeface="Roboto"/>
            </a:endParaRPr>
          </a:p>
          <a:p>
            <a:pPr marL="0" lvl="0" indent="0" algn="r" rtl="0">
              <a:spcBef>
                <a:spcPts val="0"/>
              </a:spcBef>
              <a:spcAft>
                <a:spcPts val="0"/>
              </a:spcAft>
              <a:buNone/>
            </a:pPr>
            <a:r>
              <a:rPr lang="fa" sz="3000">
                <a:solidFill>
                  <a:srgbClr val="000000"/>
                </a:solidFill>
                <a:highlight>
                  <a:srgbClr val="FFFFFF"/>
                </a:highlight>
                <a:latin typeface="Roboto"/>
                <a:ea typeface="Roboto"/>
                <a:cs typeface="Roboto"/>
                <a:sym typeface="Roboto"/>
              </a:rPr>
              <a:t>درباره ورزش ، موسیقی ، رنگ ، فیلم ، بازی های کامپیوتری ، سرگرمی ها ، درس های مدرسه ،داستان و کتاب مورد علاقه خود بنویسید </a:t>
            </a:r>
            <a:endParaRPr sz="3000">
              <a:solidFill>
                <a:srgbClr val="000000"/>
              </a:solidFill>
              <a:highlight>
                <a:srgbClr val="FFFFFF"/>
              </a:highlight>
              <a:latin typeface="Roboto"/>
              <a:ea typeface="Roboto"/>
              <a:cs typeface="Roboto"/>
              <a:sym typeface="Roboto"/>
            </a:endParaRPr>
          </a:p>
        </p:txBody>
      </p:sp>
      <p:pic>
        <p:nvPicPr>
          <p:cNvPr id="147" name="Google Shape;147;p21"/>
          <p:cNvPicPr preferRelativeResize="0"/>
          <p:nvPr/>
        </p:nvPicPr>
        <p:blipFill rotWithShape="1">
          <a:blip r:embed="rId3">
            <a:alphaModFix/>
          </a:blip>
          <a:srcRect/>
          <a:stretch/>
        </p:blipFill>
        <p:spPr>
          <a:xfrm>
            <a:off x="6482075" y="134925"/>
            <a:ext cx="1176950" cy="1063175"/>
          </a:xfrm>
          <a:prstGeom prst="rect">
            <a:avLst/>
          </a:prstGeom>
          <a:noFill/>
          <a:ln>
            <a:noFill/>
          </a:ln>
        </p:spPr>
      </p:pic>
      <p:sp>
        <p:nvSpPr>
          <p:cNvPr id="148" name="Google Shape;148;p21"/>
          <p:cNvSpPr/>
          <p:nvPr/>
        </p:nvSpPr>
        <p:spPr>
          <a:xfrm>
            <a:off x="321475" y="134925"/>
            <a:ext cx="8658000" cy="5072100"/>
          </a:xfrm>
          <a:prstGeom prst="wave">
            <a:avLst>
              <a:gd name="adj1" fmla="val 12500"/>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535</Words>
  <Application>Microsoft Office PowerPoint</Application>
  <PresentationFormat>On-screen Show (16:9)</PresentationFormat>
  <Paragraphs>73</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Roboto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effat fakharzadeh</cp:lastModifiedBy>
  <cp:revision>1</cp:revision>
  <dcterms:modified xsi:type="dcterms:W3CDTF">2024-09-29T13:54:32Z</dcterms:modified>
</cp:coreProperties>
</file>